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notesMasterIdLst>
    <p:notesMasterId r:id="rId82"/>
  </p:notesMasterIdLst>
  <p:sldIdLst>
    <p:sldId id="258" r:id="rId2"/>
    <p:sldId id="284" r:id="rId3"/>
    <p:sldId id="267" r:id="rId4"/>
    <p:sldId id="268" r:id="rId5"/>
    <p:sldId id="269" r:id="rId6"/>
    <p:sldId id="270" r:id="rId7"/>
    <p:sldId id="271" r:id="rId8"/>
    <p:sldId id="272" r:id="rId9"/>
    <p:sldId id="273" r:id="rId10"/>
    <p:sldId id="274" r:id="rId11"/>
    <p:sldId id="275" r:id="rId12"/>
    <p:sldId id="276" r:id="rId13"/>
    <p:sldId id="279" r:id="rId14"/>
    <p:sldId id="280" r:id="rId15"/>
    <p:sldId id="282" r:id="rId16"/>
    <p:sldId id="283"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296" r:id="rId31"/>
    <p:sldId id="341" r:id="rId32"/>
    <p:sldId id="343" r:id="rId33"/>
    <p:sldId id="344" r:id="rId34"/>
    <p:sldId id="259" r:id="rId35"/>
    <p:sldId id="260" r:id="rId36"/>
    <p:sldId id="261" r:id="rId37"/>
    <p:sldId id="262" r:id="rId38"/>
    <p:sldId id="263" r:id="rId39"/>
    <p:sldId id="264" r:id="rId40"/>
    <p:sldId id="265" r:id="rId41"/>
    <p:sldId id="266" r:id="rId42"/>
    <p:sldId id="285" r:id="rId43"/>
    <p:sldId id="286" r:id="rId44"/>
    <p:sldId id="287" r:id="rId45"/>
    <p:sldId id="288" r:id="rId46"/>
    <p:sldId id="289" r:id="rId47"/>
    <p:sldId id="290" r:id="rId48"/>
    <p:sldId id="292" r:id="rId49"/>
    <p:sldId id="293" r:id="rId50"/>
    <p:sldId id="294" r:id="rId51"/>
    <p:sldId id="295" r:id="rId52"/>
    <p:sldId id="298" r:id="rId53"/>
    <p:sldId id="299" r:id="rId54"/>
    <p:sldId id="300" r:id="rId55"/>
    <p:sldId id="301" r:id="rId56"/>
    <p:sldId id="302" r:id="rId57"/>
    <p:sldId id="303" r:id="rId58"/>
    <p:sldId id="304" r:id="rId59"/>
    <p:sldId id="305" r:id="rId60"/>
    <p:sldId id="306" r:id="rId61"/>
    <p:sldId id="307" r:id="rId62"/>
    <p:sldId id="345" r:id="rId63"/>
    <p:sldId id="308" r:id="rId64"/>
    <p:sldId id="309" r:id="rId65"/>
    <p:sldId id="310" r:id="rId66"/>
    <p:sldId id="311" r:id="rId67"/>
    <p:sldId id="312" r:id="rId68"/>
    <p:sldId id="313" r:id="rId69"/>
    <p:sldId id="314" r:id="rId70"/>
    <p:sldId id="315" r:id="rId71"/>
    <p:sldId id="316" r:id="rId72"/>
    <p:sldId id="317" r:id="rId73"/>
    <p:sldId id="319" r:id="rId74"/>
    <p:sldId id="320" r:id="rId75"/>
    <p:sldId id="322" r:id="rId76"/>
    <p:sldId id="323" r:id="rId77"/>
    <p:sldId id="324" r:id="rId78"/>
    <p:sldId id="325" r:id="rId79"/>
    <p:sldId id="346" r:id="rId80"/>
    <p:sldId id="327"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57" autoAdjust="0"/>
    <p:restoredTop sz="94660"/>
  </p:normalViewPr>
  <p:slideViewPr>
    <p:cSldViewPr snapToGrid="0">
      <p:cViewPr varScale="1">
        <p:scale>
          <a:sx n="156" d="100"/>
          <a:sy n="156" d="100"/>
        </p:scale>
        <p:origin x="495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03347-3A89-434D-8E37-38F5191CEEFA}" type="datetimeFigureOut">
              <a:rPr lang="en-GB" smtClean="0"/>
              <a:t>29/01/2025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D16D1-29CF-42FD-AEF4-70DCCB102538}" type="slidenum">
              <a:rPr lang="en-GB" smtClean="0"/>
              <a:t>‹#›</a:t>
            </a:fld>
            <a:endParaRPr lang="en-GB"/>
          </a:p>
        </p:txBody>
      </p:sp>
    </p:spTree>
    <p:extLst>
      <p:ext uri="{BB962C8B-B14F-4D97-AF65-F5344CB8AC3E}">
        <p14:creationId xmlns:p14="http://schemas.microsoft.com/office/powerpoint/2010/main" val="2692435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23101C1-79B9-43E2-995C-57B0A3A379CA}" type="slidenum">
              <a:rPr lang="en-GB" smtClean="0"/>
              <a:t>1</a:t>
            </a:fld>
            <a:endParaRPr lang="en-GB"/>
          </a:p>
        </p:txBody>
      </p:sp>
    </p:spTree>
    <p:extLst>
      <p:ext uri="{BB962C8B-B14F-4D97-AF65-F5344CB8AC3E}">
        <p14:creationId xmlns:p14="http://schemas.microsoft.com/office/powerpoint/2010/main" val="2635955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c1fd7cc0d_0_1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c1fd7cc0d_0_1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c1fd7cc0d_0_27: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c1fd7cc0d_0_2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5c1fd7cc0d_0_42: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5c1fd7cc0d_0_4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5c1fd7cc0d_0_77: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5c1fd7cc0d_0_7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5c1fd7cc0d_0_8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5c1fd7cc0d_0_8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fb1fb5605_0_10: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fb1fb5605_0_1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5fb1fb5605_0_24: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5fb1fb5605_0_2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5ff75f9626_1_3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5ff75f9626_1_3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5ff75f9626_1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5ff75f9626_1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5ff75f9626_1_5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5ff75f9626_1_5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a98117a7f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a98117a7f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89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5fb1fb5605_1_3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5fb1fb5605_1_3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5ff75f9626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5ff75f9626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5ff75f9626_0_1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5ff75f9626_0_1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ff75f9626_0_2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ff75f9626_0_2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ff75f9626_0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ff75f9626_0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ff75f9626_0_5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ff75f9626_0_5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5ff75f9626_0_6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5ff75f9626_0_6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5ff75f9626_0_8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5ff75f9626_0_8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ff75f9626_0_11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5ff75f9626_0_11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ff75f9626_0_9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ff75f9626_0_9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524518038_0_0: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e524518038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a38a9308b2_0_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a38a9308b2_0_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a38a9308b2_0_1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a38a9308b2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a38a9308b2_0_2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a38a9308b2_0_2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38a9308b2_0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38a9308b2_0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38a9308b2_0_5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38a9308b2_0_5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61f503c9d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61f503c9d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61f503c9d_0_1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61f503c9d_0_1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a61f503c9d_0_3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a61f503c9d_0_3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a61f503c9d_0_5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a61f503c9d_0_5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61f503c9d_0_6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61f503c9d_0_6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4518038_0_9: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4518038_0_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a61f503c9d_0_7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a61f503c9d_0_7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a61f503c9d_0_9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a61f503c9d_0_9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b01e3ddde3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b01e3ddde3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b01e3ddde3_0_1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b01e3ddde3_0_1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01e3ddde3_0_2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b01e3ddde3_0_2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b01e3ddde3_0_3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b01e3ddde3_0_3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b01e3ddde3_0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b01e3ddde3_0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b01e3ddde3_0_6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b01e3ddde3_0_6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b062426e82_0_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b062426e82_0_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b062426e82_0_9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b062426e82_0_9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e524518038_0_1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e524518038_0_1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b062426e82_0_11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b062426e82_0_11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b062426e82_0_10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b062426e82_0_10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062426e82_0_12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b062426e82_0_12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b062426e82_0_1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b062426e82_0_1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b062426e82_0_15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b062426e82_0_15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b062426e82_0_16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b062426e82_0_16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b062426e82_0_17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b062426e82_0_17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b0d391b997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b0d391b997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b0d391b997_0_1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b0d391b997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b0d391b997_0_2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b0d391b997_0_2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524518038_0_2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524518038_0_2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0d391b997_0_3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0d391b997_0_3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b0d391b997_0_4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b0d391b997_0_4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b0d391b997_0_7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b0d391b997_0_7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b0d391b997_0_11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b0d391b997_0_11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b0d391b997_0_12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b0d391b997_0_12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b0d391b997_0_13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b0d391b997_0_13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b0d391b997_0_15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b0d391b997_0_15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b0d391b997_0_16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b0d391b997_0_16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b0d391b997_0_18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b0d391b997_0_18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b0d391b997_0_19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b0d391b997_0_19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524518038_0_36: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e524518038_0_3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b1e570ddae_0_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b1e570ddae_0_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b1e570ddae_0_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b1e570ddae_0_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b1e570ddae_0_7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b1e570ddae_0_7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b1e570ddae_0_7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b1e570ddae_0_7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b1e570ddae_0_10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b1e570ddae_0_10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c1fd7cc0d_0_0: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c1fd7cc0d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c1fd7cc0d_0_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c1fd7cc0d_0_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799E-72B0-F61A-C87E-E550B1BBAD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711DFA7D-871A-0130-45A6-BC746B9B802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60B42AF-F4EC-012D-4AE1-FEECC2B5F71B}"/>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5" name="Footer Placeholder 4">
            <a:extLst>
              <a:ext uri="{FF2B5EF4-FFF2-40B4-BE49-F238E27FC236}">
                <a16:creationId xmlns:a16="http://schemas.microsoft.com/office/drawing/2014/main" id="{F21D17FE-6527-8F24-EC44-F5997A5885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F0EB75-0330-CAEA-CD3A-9D0C03E30799}"/>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3930211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D328-0D3D-241E-BA01-C95C86D1AFD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9C3247-368B-DFE4-2A24-F67E566592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13A45E-0F54-CFAC-A659-481182201545}"/>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5" name="Footer Placeholder 4">
            <a:extLst>
              <a:ext uri="{FF2B5EF4-FFF2-40B4-BE49-F238E27FC236}">
                <a16:creationId xmlns:a16="http://schemas.microsoft.com/office/drawing/2014/main" id="{A79F8EF8-E881-6893-7616-C9FB54E4C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DE8A19-AC9B-536A-71A2-96F393F361B0}"/>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1815096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992A6-BB9A-3DD9-664B-6F52813C619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065E95-792C-75DE-F7B4-4104F57D105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54280C-00CF-2331-9B9A-7F7FAF61E5AF}"/>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5" name="Footer Placeholder 4">
            <a:extLst>
              <a:ext uri="{FF2B5EF4-FFF2-40B4-BE49-F238E27FC236}">
                <a16:creationId xmlns:a16="http://schemas.microsoft.com/office/drawing/2014/main" id="{A331F302-9133-B646-6D56-A222A227CF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985FCE-637A-CE57-8BAD-2B3C77842FF2}"/>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604514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FC5F-EA78-2EF6-EDCD-7726B0216EB9}"/>
              </a:ext>
            </a:extLst>
          </p:cNvPr>
          <p:cNvSpPr>
            <a:spLocks noGrp="1"/>
          </p:cNvSpPr>
          <p:nvPr>
            <p:ph type="ctrTitle"/>
          </p:nvPr>
        </p:nvSpPr>
        <p:spPr>
          <a:xfrm>
            <a:off x="3480622" y="1566378"/>
            <a:ext cx="5382680" cy="2387600"/>
          </a:xfrm>
        </p:spPr>
        <p:txBody>
          <a:bodyPr anchor="b">
            <a:normAutofit/>
          </a:bodyPr>
          <a:lstStyle>
            <a:lvl1pPr algn="l">
              <a:defRPr sz="3599" b="1">
                <a:solidFill>
                  <a:srgbClr val="00827B"/>
                </a:solidFill>
              </a:defRPr>
            </a:lvl1pPr>
          </a:lstStyle>
          <a:p>
            <a:r>
              <a:rPr lang="en-GB"/>
              <a:t>Click to edit Master title style</a:t>
            </a:r>
          </a:p>
        </p:txBody>
      </p:sp>
      <p:sp>
        <p:nvSpPr>
          <p:cNvPr id="3" name="Subtitle 2">
            <a:extLst>
              <a:ext uri="{FF2B5EF4-FFF2-40B4-BE49-F238E27FC236}">
                <a16:creationId xmlns:a16="http://schemas.microsoft.com/office/drawing/2014/main" id="{E3037E92-1425-A7B2-A1C1-F7B5DF3A3F5D}"/>
              </a:ext>
            </a:extLst>
          </p:cNvPr>
          <p:cNvSpPr>
            <a:spLocks noGrp="1"/>
          </p:cNvSpPr>
          <p:nvPr>
            <p:ph type="subTitle" idx="1"/>
          </p:nvPr>
        </p:nvSpPr>
        <p:spPr>
          <a:xfrm>
            <a:off x="3480622" y="4046055"/>
            <a:ext cx="5382680" cy="1023240"/>
          </a:xfrm>
        </p:spPr>
        <p:txBody>
          <a:bodyPr>
            <a:normAutofit/>
          </a:bodyPr>
          <a:lstStyle>
            <a:lvl1pPr marL="0" indent="0" algn="l">
              <a:buNone/>
              <a:defRPr sz="1999">
                <a:solidFill>
                  <a:srgbClr val="674786"/>
                </a:solidFill>
              </a:defRPr>
            </a:lvl1pPr>
            <a:lvl2pPr marL="342766" indent="0" algn="ctr">
              <a:buNone/>
              <a:defRPr sz="1500"/>
            </a:lvl2pPr>
            <a:lvl3pPr marL="685530" indent="0" algn="ctr">
              <a:buNone/>
              <a:defRPr sz="1350"/>
            </a:lvl3pPr>
            <a:lvl4pPr marL="1028296" indent="0" algn="ctr">
              <a:buNone/>
              <a:defRPr sz="1200"/>
            </a:lvl4pPr>
            <a:lvl5pPr marL="1371060" indent="0" algn="ctr">
              <a:buNone/>
              <a:defRPr sz="1200"/>
            </a:lvl5pPr>
            <a:lvl6pPr marL="1713826" indent="0" algn="ctr">
              <a:buNone/>
              <a:defRPr sz="1200"/>
            </a:lvl6pPr>
            <a:lvl7pPr marL="2056591" indent="0" algn="ctr">
              <a:buNone/>
              <a:defRPr sz="1200"/>
            </a:lvl7pPr>
            <a:lvl8pPr marL="2399356" indent="0" algn="ctr">
              <a:buNone/>
              <a:defRPr sz="1200"/>
            </a:lvl8pPr>
            <a:lvl9pPr marL="2742121" indent="0" algn="ctr">
              <a:buNone/>
              <a:defRPr sz="1200"/>
            </a:lvl9pPr>
          </a:lstStyle>
          <a:p>
            <a:r>
              <a:rPr lang="en-GB"/>
              <a:t>Click to edit Master subtitle style</a:t>
            </a:r>
          </a:p>
        </p:txBody>
      </p:sp>
      <p:sp>
        <p:nvSpPr>
          <p:cNvPr id="6" name="Slide Number Placeholder 5">
            <a:extLst>
              <a:ext uri="{FF2B5EF4-FFF2-40B4-BE49-F238E27FC236}">
                <a16:creationId xmlns:a16="http://schemas.microsoft.com/office/drawing/2014/main" id="{EF2DAAFD-830D-8551-1B4D-1C4A14A7E3E5}"/>
              </a:ext>
            </a:extLst>
          </p:cNvPr>
          <p:cNvSpPr>
            <a:spLocks noGrp="1"/>
          </p:cNvSpPr>
          <p:nvPr>
            <p:ph type="sldNum" sz="quarter" idx="12"/>
          </p:nvPr>
        </p:nvSpPr>
        <p:spPr/>
        <p:txBody>
          <a:bodyPr/>
          <a:lstStyle/>
          <a:p>
            <a:fld id="{966C14B9-4BCC-4290-A28B-A81B592B674D}" type="slidenum">
              <a:rPr lang="en-GB" smtClean="0"/>
              <a:t>‹#›</a:t>
            </a:fld>
            <a:endParaRPr lang="en-GB"/>
          </a:p>
        </p:txBody>
      </p:sp>
      <p:pic>
        <p:nvPicPr>
          <p:cNvPr id="8" name="Picture 7" descr="A picture containing text&#10;&#10;Description automatically generated">
            <a:extLst>
              <a:ext uri="{FF2B5EF4-FFF2-40B4-BE49-F238E27FC236}">
                <a16:creationId xmlns:a16="http://schemas.microsoft.com/office/drawing/2014/main" id="{D3A5CDD5-3493-9EC1-2F11-07414DC29F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69602" y="424853"/>
            <a:ext cx="1908001" cy="1115316"/>
          </a:xfrm>
          <a:prstGeom prst="rect">
            <a:avLst/>
          </a:prstGeom>
        </p:spPr>
      </p:pic>
      <p:pic>
        <p:nvPicPr>
          <p:cNvPr id="12" name="Picture 11" descr="A person holding a stethoscope&#10;&#10;Description automatically generated with low confidence">
            <a:extLst>
              <a:ext uri="{FF2B5EF4-FFF2-40B4-BE49-F238E27FC236}">
                <a16:creationId xmlns:a16="http://schemas.microsoft.com/office/drawing/2014/main" id="{A4B38389-46D5-6734-391C-8894F7A9A6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2123"/>
            <a:ext cx="3327400" cy="6855883"/>
          </a:xfrm>
          <a:prstGeom prst="rect">
            <a:avLst/>
          </a:prstGeom>
        </p:spPr>
      </p:pic>
      <p:pic>
        <p:nvPicPr>
          <p:cNvPr id="10" name="Picture 9">
            <a:extLst>
              <a:ext uri="{FF2B5EF4-FFF2-40B4-BE49-F238E27FC236}">
                <a16:creationId xmlns:a16="http://schemas.microsoft.com/office/drawing/2014/main" id="{55F4A489-734E-05CB-6FF7-23C94C7503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201" y="6242876"/>
            <a:ext cx="8424098" cy="86373"/>
          </a:xfrm>
          <a:prstGeom prst="rect">
            <a:avLst/>
          </a:prstGeom>
        </p:spPr>
      </p:pic>
      <p:sp>
        <p:nvSpPr>
          <p:cNvPr id="14" name="Text Placeholder 13">
            <a:extLst>
              <a:ext uri="{FF2B5EF4-FFF2-40B4-BE49-F238E27FC236}">
                <a16:creationId xmlns:a16="http://schemas.microsoft.com/office/drawing/2014/main" id="{3EF5A650-0C5C-8792-FA0B-61549BC1EE07}"/>
              </a:ext>
            </a:extLst>
          </p:cNvPr>
          <p:cNvSpPr>
            <a:spLocks noGrp="1"/>
          </p:cNvSpPr>
          <p:nvPr>
            <p:ph type="body" sz="quarter" idx="13"/>
          </p:nvPr>
        </p:nvSpPr>
        <p:spPr>
          <a:xfrm>
            <a:off x="3481388" y="5281570"/>
            <a:ext cx="5381625" cy="852754"/>
          </a:xfrm>
        </p:spPr>
        <p:txBody>
          <a:bodyPr>
            <a:normAutofit/>
          </a:bodyPr>
          <a:lstStyle>
            <a:lvl1pPr marL="0" indent="0">
              <a:buNone/>
              <a:defRPr sz="1200">
                <a:solidFill>
                  <a:srgbClr val="674786"/>
                </a:solidFill>
              </a:defRPr>
            </a:lvl1pPr>
          </a:lstStyle>
          <a:p>
            <a:pPr lvl="0"/>
            <a:r>
              <a:rPr lang="en-GB"/>
              <a:t>Click to edit Master text styles</a:t>
            </a:r>
          </a:p>
        </p:txBody>
      </p:sp>
    </p:spTree>
    <p:extLst>
      <p:ext uri="{BB962C8B-B14F-4D97-AF65-F5344CB8AC3E}">
        <p14:creationId xmlns:p14="http://schemas.microsoft.com/office/powerpoint/2010/main" val="618129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C539-CB20-C61C-E3EB-35B3E8A460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EA5284-D6F5-354F-1740-18EE856767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FAB66D-3184-6EED-CE6D-EFEAD0F1684A}"/>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5" name="Footer Placeholder 4">
            <a:extLst>
              <a:ext uri="{FF2B5EF4-FFF2-40B4-BE49-F238E27FC236}">
                <a16:creationId xmlns:a16="http://schemas.microsoft.com/office/drawing/2014/main" id="{0960AC7D-0286-46A7-C868-15AF86D139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864CF9-DFFB-FC09-E9E7-6C6A941003FD}"/>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19112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5E38-205C-9A7D-345F-A38A10FCACD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840F16-6C86-A3F7-4691-55C4E89FF8E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038E83-B62F-1823-619C-BB370949E3C7}"/>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5" name="Footer Placeholder 4">
            <a:extLst>
              <a:ext uri="{FF2B5EF4-FFF2-40B4-BE49-F238E27FC236}">
                <a16:creationId xmlns:a16="http://schemas.microsoft.com/office/drawing/2014/main" id="{7FB41FC7-6CA5-282A-82C9-C0586F679C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4DFCBC-89F7-464C-1A88-DA6DFA201D21}"/>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228412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0210-0F2C-B633-F718-9877F405B1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5E7D01-68A2-F0F8-0F76-B70073D547B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FF73C5-38F6-98A6-9EF5-4512BDF0C0C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DA70CD7-C712-2353-F54B-E5D76A75BF18}"/>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6" name="Footer Placeholder 5">
            <a:extLst>
              <a:ext uri="{FF2B5EF4-FFF2-40B4-BE49-F238E27FC236}">
                <a16:creationId xmlns:a16="http://schemas.microsoft.com/office/drawing/2014/main" id="{E3F9F50A-288A-B47C-A8F3-12F19CBD71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17F22E-FC46-CB12-3323-E4C5F2853F24}"/>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305454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72B0-C17A-502C-2EF3-5E303618A244}"/>
              </a:ext>
            </a:extLst>
          </p:cNvPr>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C2A3BA-2360-6E8B-434D-F1C7FFA0FB0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10D7F0A-5316-E027-3866-5ED5AFE1663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4BB10F-582C-9A02-D2DF-12FA21FC1EC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6788B-5A0E-8A78-3F52-F8925E0AA9B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34A36D1-C3D5-5BC1-6D56-B9B33EA63B8B}"/>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8" name="Footer Placeholder 7">
            <a:extLst>
              <a:ext uri="{FF2B5EF4-FFF2-40B4-BE49-F238E27FC236}">
                <a16:creationId xmlns:a16="http://schemas.microsoft.com/office/drawing/2014/main" id="{F49824F5-2D0A-DCF7-425B-E48525A2D5F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66D17F-A854-268F-4EC3-5011B13CA3B2}"/>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282908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E1CE-5A45-C062-6502-6BF31769A2D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049F61-A74D-1C9A-A44E-F237AD326F39}"/>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4" name="Footer Placeholder 3">
            <a:extLst>
              <a:ext uri="{FF2B5EF4-FFF2-40B4-BE49-F238E27FC236}">
                <a16:creationId xmlns:a16="http://schemas.microsoft.com/office/drawing/2014/main" id="{4265077A-6112-B45F-B01D-CE153AF1E7F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5D9F3C-A4B0-2440-4C8D-25805F77D289}"/>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305970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02F29F-1DEE-8833-E9C4-571404C3EB06}"/>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3" name="Footer Placeholder 2">
            <a:extLst>
              <a:ext uri="{FF2B5EF4-FFF2-40B4-BE49-F238E27FC236}">
                <a16:creationId xmlns:a16="http://schemas.microsoft.com/office/drawing/2014/main" id="{1D6C8464-B0A9-733B-C425-28B45F41CF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7638C96-2669-EE13-F03B-CFDEEC8A612A}"/>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55379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4604-F37A-42F7-3F63-74D57E36227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E6E6336-EC1C-C0FD-9DEA-AAD31CF59BE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D0A5C4-0A34-6CD9-823C-78860F8630A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75E2353-877D-6FAE-98C7-1463F33A2C53}"/>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6" name="Footer Placeholder 5">
            <a:extLst>
              <a:ext uri="{FF2B5EF4-FFF2-40B4-BE49-F238E27FC236}">
                <a16:creationId xmlns:a16="http://schemas.microsoft.com/office/drawing/2014/main" id="{77FA9000-042F-5DFD-6623-A636F80D0E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06B378-7E0B-2281-4D28-6FA4A938CE91}"/>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1312766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CF55-55D6-6D05-886E-FDE800E3FB3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D7ED887-87DD-30C8-257F-1884EF4A930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FA094DBC-A84D-6012-F08C-6B8175435B9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BB4DEA4-1AE1-4588-CED8-E4BDD471BE41}"/>
              </a:ext>
            </a:extLst>
          </p:cNvPr>
          <p:cNvSpPr>
            <a:spLocks noGrp="1"/>
          </p:cNvSpPr>
          <p:nvPr>
            <p:ph type="dt" sz="half" idx="10"/>
          </p:nvPr>
        </p:nvSpPr>
        <p:spPr/>
        <p:txBody>
          <a:bodyPr/>
          <a:lstStyle/>
          <a:p>
            <a:fld id="{6D2B76CE-7BF7-4066-B412-D8AA2B07DC6D}" type="datetimeFigureOut">
              <a:rPr lang="en-GB" smtClean="0"/>
              <a:t>29/01/2025</a:t>
            </a:fld>
            <a:endParaRPr lang="en-GB"/>
          </a:p>
        </p:txBody>
      </p:sp>
      <p:sp>
        <p:nvSpPr>
          <p:cNvPr id="6" name="Footer Placeholder 5">
            <a:extLst>
              <a:ext uri="{FF2B5EF4-FFF2-40B4-BE49-F238E27FC236}">
                <a16:creationId xmlns:a16="http://schemas.microsoft.com/office/drawing/2014/main" id="{4B0394BF-9FBC-7626-5BB5-034BAB1BA0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2548A1-1014-AE3E-9544-F258F93219D3}"/>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414737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1322DF-83EB-32ED-2C1D-AAACEAADC89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4780A8-6E45-A585-0DE4-CED48FFCCB2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7B9EB3-850D-3BD3-CA6D-9607ED46CFB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D2B76CE-7BF7-4066-B412-D8AA2B07DC6D}" type="datetimeFigureOut">
              <a:rPr lang="en-GB" smtClean="0"/>
              <a:t>29/01/2025</a:t>
            </a:fld>
            <a:endParaRPr lang="en-GB"/>
          </a:p>
        </p:txBody>
      </p:sp>
      <p:sp>
        <p:nvSpPr>
          <p:cNvPr id="5" name="Footer Placeholder 4">
            <a:extLst>
              <a:ext uri="{FF2B5EF4-FFF2-40B4-BE49-F238E27FC236}">
                <a16:creationId xmlns:a16="http://schemas.microsoft.com/office/drawing/2014/main" id="{D8E4EDF1-F369-299A-E412-4D2BC527E0C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C8143D-36D7-F6BF-A388-2CD4E1CA4CC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C03004-CAC6-40CE-91BB-101D932D8B9A}" type="slidenum">
              <a:rPr lang="en-GB" smtClean="0"/>
              <a:t>‹#›</a:t>
            </a:fld>
            <a:endParaRPr lang="en-GB"/>
          </a:p>
        </p:txBody>
      </p:sp>
    </p:spTree>
    <p:extLst>
      <p:ext uri="{BB962C8B-B14F-4D97-AF65-F5344CB8AC3E}">
        <p14:creationId xmlns:p14="http://schemas.microsoft.com/office/powerpoint/2010/main" val="194116440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jp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7.png"/><Relationship Id="rId7"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7.png"/><Relationship Id="rId7"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05.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7.png"/><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png"/><Relationship Id="rId7" Type="http://schemas.openxmlformats.org/officeDocument/2006/relationships/image" Target="../media/image111.png"/><Relationship Id="rId12"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5.jp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6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26.png"/><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7.png"/><Relationship Id="rId5" Type="http://schemas.openxmlformats.org/officeDocument/2006/relationships/image" Target="../media/image130.png"/><Relationship Id="rId10" Type="http://schemas.openxmlformats.org/officeDocument/2006/relationships/image" Target="../media/image5.jpg"/><Relationship Id="rId4" Type="http://schemas.openxmlformats.org/officeDocument/2006/relationships/image" Target="../media/image129.png"/><Relationship Id="rId9" Type="http://schemas.openxmlformats.org/officeDocument/2006/relationships/image" Target="../media/image134.png"/></Relationships>
</file>

<file path=ppt/slides/_rels/slide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38.png"/><Relationship Id="rId4" Type="http://schemas.openxmlformats.org/officeDocument/2006/relationships/image" Target="../media/image137.pn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DECE-69F2-547C-3B1B-FE32E048FFC6}"/>
              </a:ext>
            </a:extLst>
          </p:cNvPr>
          <p:cNvSpPr>
            <a:spLocks noGrp="1"/>
          </p:cNvSpPr>
          <p:nvPr>
            <p:ph type="ctrTitle"/>
          </p:nvPr>
        </p:nvSpPr>
        <p:spPr/>
        <p:txBody>
          <a:bodyPr>
            <a:normAutofit/>
          </a:bodyPr>
          <a:lstStyle/>
          <a:p>
            <a:r>
              <a:rPr lang="en-GB" dirty="0">
                <a:solidFill>
                  <a:srgbClr val="674786"/>
                </a:solidFill>
              </a:rPr>
              <a:t>Python Training </a:t>
            </a:r>
            <a:br>
              <a:rPr lang="en-GB" dirty="0">
                <a:solidFill>
                  <a:srgbClr val="674786"/>
                </a:solidFill>
              </a:rPr>
            </a:br>
            <a:endParaRPr lang="en-GB" dirty="0">
              <a:solidFill>
                <a:srgbClr val="674786"/>
              </a:solidFill>
            </a:endParaRPr>
          </a:p>
        </p:txBody>
      </p:sp>
      <p:sp>
        <p:nvSpPr>
          <p:cNvPr id="6" name="Subtitle 5">
            <a:extLst>
              <a:ext uri="{FF2B5EF4-FFF2-40B4-BE49-F238E27FC236}">
                <a16:creationId xmlns:a16="http://schemas.microsoft.com/office/drawing/2014/main" id="{999F4091-1DBF-3A90-B06A-392EA2C3341A}"/>
              </a:ext>
            </a:extLst>
          </p:cNvPr>
          <p:cNvSpPr>
            <a:spLocks noGrp="1"/>
          </p:cNvSpPr>
          <p:nvPr>
            <p:ph type="subTitle" idx="1"/>
          </p:nvPr>
        </p:nvSpPr>
        <p:spPr/>
        <p:txBody>
          <a:bodyPr/>
          <a:lstStyle/>
          <a:p>
            <a:r>
              <a:rPr lang="en-GB" dirty="0">
                <a:solidFill>
                  <a:srgbClr val="674786"/>
                </a:solidFill>
              </a:rPr>
              <a:t>Module 1 - Installation and Basics</a:t>
            </a:r>
            <a:endParaRPr lang="en-GB" dirty="0"/>
          </a:p>
        </p:txBody>
      </p:sp>
      <p:pic>
        <p:nvPicPr>
          <p:cNvPr id="8" name="Picture 7">
            <a:extLst>
              <a:ext uri="{FF2B5EF4-FFF2-40B4-BE49-F238E27FC236}">
                <a16:creationId xmlns:a16="http://schemas.microsoft.com/office/drawing/2014/main" id="{7B6623FD-B5B3-FCE3-CD8F-C4ACE65C5F33}"/>
              </a:ext>
            </a:extLst>
          </p:cNvPr>
          <p:cNvPicPr>
            <a:picLocks noChangeAspect="1"/>
          </p:cNvPicPr>
          <p:nvPr/>
        </p:nvPicPr>
        <p:blipFill>
          <a:blip r:embed="rId3"/>
          <a:stretch>
            <a:fillRect/>
          </a:stretch>
        </p:blipFill>
        <p:spPr>
          <a:xfrm>
            <a:off x="6831452" y="0"/>
            <a:ext cx="2312547" cy="1805236"/>
          </a:xfrm>
          <a:prstGeom prst="rect">
            <a:avLst/>
          </a:prstGeom>
        </p:spPr>
      </p:pic>
      <p:pic>
        <p:nvPicPr>
          <p:cNvPr id="11" name="Picture 10" descr="A logo with black text&#10;&#10;Description automatically generated">
            <a:extLst>
              <a:ext uri="{FF2B5EF4-FFF2-40B4-BE49-F238E27FC236}">
                <a16:creationId xmlns:a16="http://schemas.microsoft.com/office/drawing/2014/main" id="{FB135741-B428-6B52-E855-6EF1B609A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395" y="0"/>
            <a:ext cx="1781605" cy="800482"/>
          </a:xfrm>
          <a:prstGeom prst="rect">
            <a:avLst/>
          </a:prstGeom>
        </p:spPr>
      </p:pic>
    </p:spTree>
    <p:extLst>
      <p:ext uri="{BB962C8B-B14F-4D97-AF65-F5344CB8AC3E}">
        <p14:creationId xmlns:p14="http://schemas.microsoft.com/office/powerpoint/2010/main" val="3338393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Picture 2">
            <a:extLst>
              <a:ext uri="{FF2B5EF4-FFF2-40B4-BE49-F238E27FC236}">
                <a16:creationId xmlns:a16="http://schemas.microsoft.com/office/drawing/2014/main" id="{AF436869-108B-A43A-B6CE-1A8CA51BF566}"/>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234" name="Google Shape;234;p32"/>
          <p:cNvPicPr preferRelativeResize="0"/>
          <p:nvPr/>
        </p:nvPicPr>
        <p:blipFill>
          <a:blip r:embed="rId4">
            <a:alphaModFix/>
          </a:blip>
          <a:stretch>
            <a:fillRect/>
          </a:stretch>
        </p:blipFill>
        <p:spPr>
          <a:xfrm>
            <a:off x="48441" y="1158115"/>
            <a:ext cx="9051930" cy="4574583"/>
          </a:xfrm>
          <a:prstGeom prst="rect">
            <a:avLst/>
          </a:prstGeom>
          <a:noFill/>
          <a:ln>
            <a:noFill/>
          </a:ln>
        </p:spPr>
      </p:pic>
      <p:sp>
        <p:nvSpPr>
          <p:cNvPr id="236" name="Google Shape;236;p32"/>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37" name="Google Shape;237;p32"/>
          <p:cNvSpPr txBox="1"/>
          <p:nvPr/>
        </p:nvSpPr>
        <p:spPr>
          <a:xfrm>
            <a:off x="1644327" y="3575918"/>
            <a:ext cx="7283672" cy="1973664"/>
          </a:xfrm>
          <a:prstGeom prst="rect">
            <a:avLst/>
          </a:prstGeom>
          <a:noFill/>
          <a:ln>
            <a:noFill/>
          </a:ln>
        </p:spPr>
        <p:txBody>
          <a:bodyPr spcFirstLastPara="1" wrap="square" lIns="82939" tIns="82939" rIns="82939" bIns="82939" anchor="t" anchorCtr="0">
            <a:noAutofit/>
          </a:bodyPr>
          <a:lstStyle/>
          <a:p>
            <a:r>
              <a:rPr lang="en-GB" sz="1996" dirty="0">
                <a:solidFill>
                  <a:schemeClr val="lt1"/>
                </a:solidFill>
                <a:latin typeface="Lexend"/>
                <a:ea typeface="Lexend"/>
                <a:cs typeface="Lexend"/>
                <a:sym typeface="Lexend"/>
              </a:rPr>
              <a:t>Problems will try to flag up any identified problems with the code that we’ve written in the Editor before we run it.  You can see the yellow squiggly line under </a:t>
            </a:r>
            <a:r>
              <a:rPr lang="en-GB" sz="1996" dirty="0" err="1">
                <a:solidFill>
                  <a:schemeClr val="lt1"/>
                </a:solidFill>
                <a:latin typeface="Lexend"/>
                <a:ea typeface="Lexend"/>
                <a:cs typeface="Lexend"/>
                <a:sym typeface="Lexend"/>
              </a:rPr>
              <a:t>my_name</a:t>
            </a:r>
            <a:r>
              <a:rPr lang="en-GB" sz="1996" dirty="0">
                <a:solidFill>
                  <a:schemeClr val="lt1"/>
                </a:solidFill>
                <a:latin typeface="Lexend"/>
                <a:ea typeface="Lexend"/>
                <a:cs typeface="Lexend"/>
                <a:sym typeface="Lexend"/>
              </a:rPr>
              <a:t> in the Editor.  Yellow lines = warnings (</a:t>
            </a:r>
            <a:r>
              <a:rPr lang="en-GB" sz="1996" dirty="0" err="1">
                <a:solidFill>
                  <a:schemeClr val="lt1"/>
                </a:solidFill>
                <a:latin typeface="Lexend"/>
                <a:ea typeface="Lexend"/>
                <a:cs typeface="Lexend"/>
                <a:sym typeface="Lexend"/>
              </a:rPr>
              <a:t>ie</a:t>
            </a:r>
            <a:r>
              <a:rPr lang="en-GB" sz="1996" dirty="0">
                <a:solidFill>
                  <a:schemeClr val="lt1"/>
                </a:solidFill>
                <a:latin typeface="Lexend"/>
                <a:ea typeface="Lexend"/>
                <a:cs typeface="Lexend"/>
                <a:sym typeface="Lexend"/>
              </a:rPr>
              <a:t> the code </a:t>
            </a:r>
            <a:r>
              <a:rPr lang="en-GB" sz="1996" i="1" dirty="0">
                <a:solidFill>
                  <a:schemeClr val="lt1"/>
                </a:solidFill>
                <a:latin typeface="Lexend"/>
                <a:ea typeface="Lexend"/>
                <a:cs typeface="Lexend"/>
                <a:sym typeface="Lexend"/>
              </a:rPr>
              <a:t>might </a:t>
            </a:r>
            <a:r>
              <a:rPr lang="en-GB" sz="1996" dirty="0">
                <a:solidFill>
                  <a:schemeClr val="lt1"/>
                </a:solidFill>
                <a:latin typeface="Lexend"/>
                <a:ea typeface="Lexend"/>
                <a:cs typeface="Lexend"/>
                <a:sym typeface="Lexend"/>
              </a:rPr>
              <a:t>run but you may have problems).  Red lines = errors (the code won’t run, usually because of a </a:t>
            </a:r>
            <a:r>
              <a:rPr lang="en-GB" sz="1996" i="1" dirty="0">
                <a:solidFill>
                  <a:schemeClr val="lt1"/>
                </a:solidFill>
                <a:latin typeface="Lexend"/>
                <a:ea typeface="Lexend"/>
                <a:cs typeface="Lexend"/>
                <a:sym typeface="Lexend"/>
              </a:rPr>
              <a:t>syntax error</a:t>
            </a:r>
            <a:r>
              <a:rPr lang="en-GB" sz="1996" dirty="0">
                <a:solidFill>
                  <a:schemeClr val="lt1"/>
                </a:solidFill>
                <a:latin typeface="Lexend"/>
                <a:ea typeface="Lexend"/>
                <a:cs typeface="Lexend"/>
                <a:sym typeface="Lexend"/>
              </a:rPr>
              <a:t>).</a:t>
            </a:r>
            <a:endParaRPr sz="1996"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36B64E09-88ED-FD2E-B3A0-8A71A23B2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3" name="Picture 2">
            <a:extLst>
              <a:ext uri="{FF2B5EF4-FFF2-40B4-BE49-F238E27FC236}">
                <a16:creationId xmlns:a16="http://schemas.microsoft.com/office/drawing/2014/main" id="{661485B9-5630-E0C4-14C2-E042122EF1E7}"/>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44" name="Google Shape;244;p33"/>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45" name="Google Shape;245;p33"/>
          <p:cNvSpPr txBox="1"/>
          <p:nvPr/>
        </p:nvSpPr>
        <p:spPr>
          <a:xfrm>
            <a:off x="2088517" y="1207420"/>
            <a:ext cx="2123349" cy="5511131"/>
          </a:xfrm>
          <a:prstGeom prst="rect">
            <a:avLst/>
          </a:prstGeom>
          <a:noFill/>
          <a:ln>
            <a:noFill/>
          </a:ln>
        </p:spPr>
        <p:txBody>
          <a:bodyPr spcFirstLastPara="1" wrap="square" lIns="82939" tIns="82939" rIns="82939" bIns="82939" anchor="t" anchorCtr="0">
            <a:noAutofit/>
          </a:bodyPr>
          <a:lstStyle/>
          <a:p>
            <a:r>
              <a:rPr lang="en-GB" sz="1996" dirty="0">
                <a:latin typeface="Lexend"/>
                <a:ea typeface="Lexend"/>
                <a:cs typeface="Lexend"/>
                <a:sym typeface="Lexend"/>
              </a:rPr>
              <a:t>The sidebar on the left allows us access to different information depending on the button we push.  </a:t>
            </a:r>
            <a:r>
              <a:rPr lang="en-GB" sz="1996" i="1" dirty="0">
                <a:latin typeface="Lexend"/>
                <a:ea typeface="Lexend"/>
                <a:cs typeface="Lexend"/>
                <a:sym typeface="Lexend"/>
              </a:rPr>
              <a:t>Explorer</a:t>
            </a:r>
            <a:r>
              <a:rPr lang="en-GB" sz="1996" dirty="0">
                <a:latin typeface="Lexend"/>
                <a:ea typeface="Lexend"/>
                <a:cs typeface="Lexend"/>
                <a:sym typeface="Lexend"/>
              </a:rPr>
              <a:t> allows us access to the files if we open a folder of files so we can easily jump between them.</a:t>
            </a:r>
            <a:endParaRPr sz="1996" dirty="0">
              <a:latin typeface="Lexend"/>
              <a:ea typeface="Lexend"/>
              <a:cs typeface="Lexend"/>
              <a:sym typeface="Lexend"/>
            </a:endParaRPr>
          </a:p>
        </p:txBody>
      </p:sp>
      <p:pic>
        <p:nvPicPr>
          <p:cNvPr id="247" name="Google Shape;247;p33"/>
          <p:cNvPicPr preferRelativeResize="0"/>
          <p:nvPr/>
        </p:nvPicPr>
        <p:blipFill>
          <a:blip r:embed="rId4">
            <a:alphaModFix/>
          </a:blip>
          <a:stretch>
            <a:fillRect/>
          </a:stretch>
        </p:blipFill>
        <p:spPr>
          <a:xfrm>
            <a:off x="137775" y="1206212"/>
            <a:ext cx="1873740" cy="5513534"/>
          </a:xfrm>
          <a:prstGeom prst="rect">
            <a:avLst/>
          </a:prstGeom>
          <a:noFill/>
          <a:ln>
            <a:noFill/>
          </a:ln>
        </p:spPr>
      </p:pic>
      <p:pic>
        <p:nvPicPr>
          <p:cNvPr id="248" name="Google Shape;248;p33"/>
          <p:cNvPicPr preferRelativeResize="0"/>
          <p:nvPr/>
        </p:nvPicPr>
        <p:blipFill rotWithShape="1">
          <a:blip r:embed="rId5">
            <a:alphaModFix/>
          </a:blip>
          <a:srcRect b="64171"/>
          <a:stretch/>
        </p:blipFill>
        <p:spPr>
          <a:xfrm>
            <a:off x="4350121" y="1206212"/>
            <a:ext cx="1873739" cy="1975412"/>
          </a:xfrm>
          <a:prstGeom prst="rect">
            <a:avLst/>
          </a:prstGeom>
          <a:noFill/>
          <a:ln>
            <a:noFill/>
          </a:ln>
        </p:spPr>
      </p:pic>
      <p:sp>
        <p:nvSpPr>
          <p:cNvPr id="249" name="Google Shape;249;p33"/>
          <p:cNvSpPr txBox="1"/>
          <p:nvPr/>
        </p:nvSpPr>
        <p:spPr>
          <a:xfrm>
            <a:off x="6374407" y="1207414"/>
            <a:ext cx="2123349" cy="1754308"/>
          </a:xfrm>
          <a:prstGeom prst="rect">
            <a:avLst/>
          </a:prstGeom>
          <a:noFill/>
          <a:ln>
            <a:noFill/>
          </a:ln>
        </p:spPr>
        <p:txBody>
          <a:bodyPr spcFirstLastPara="1" wrap="square" lIns="82939" tIns="82939" rIns="82939" bIns="82939" anchor="t" anchorCtr="0">
            <a:noAutofit/>
          </a:bodyPr>
          <a:lstStyle/>
          <a:p>
            <a:r>
              <a:rPr lang="en-GB" sz="1996" i="1">
                <a:latin typeface="Lexend"/>
                <a:ea typeface="Lexend"/>
                <a:cs typeface="Lexend"/>
                <a:sym typeface="Lexend"/>
              </a:rPr>
              <a:t>Search</a:t>
            </a:r>
            <a:r>
              <a:rPr lang="en-GB" sz="1996">
                <a:latin typeface="Lexend"/>
                <a:ea typeface="Lexend"/>
                <a:cs typeface="Lexend"/>
                <a:sym typeface="Lexend"/>
              </a:rPr>
              <a:t> allows us to find (and optionally replace) text in our code</a:t>
            </a:r>
            <a:endParaRPr sz="1996">
              <a:latin typeface="Lexend"/>
              <a:ea typeface="Lexend"/>
              <a:cs typeface="Lexend"/>
              <a:sym typeface="Lexend"/>
            </a:endParaRPr>
          </a:p>
        </p:txBody>
      </p:sp>
      <p:pic>
        <p:nvPicPr>
          <p:cNvPr id="250" name="Google Shape;250;p33"/>
          <p:cNvPicPr preferRelativeResize="0"/>
          <p:nvPr/>
        </p:nvPicPr>
        <p:blipFill rotWithShape="1">
          <a:blip r:embed="rId6">
            <a:alphaModFix/>
          </a:blip>
          <a:srcRect b="65603"/>
          <a:stretch/>
        </p:blipFill>
        <p:spPr>
          <a:xfrm>
            <a:off x="4356267" y="3233401"/>
            <a:ext cx="1873739" cy="1896456"/>
          </a:xfrm>
          <a:prstGeom prst="rect">
            <a:avLst/>
          </a:prstGeom>
          <a:noFill/>
          <a:ln>
            <a:noFill/>
          </a:ln>
        </p:spPr>
      </p:pic>
      <p:sp>
        <p:nvSpPr>
          <p:cNvPr id="251" name="Google Shape;251;p33"/>
          <p:cNvSpPr txBox="1"/>
          <p:nvPr/>
        </p:nvSpPr>
        <p:spPr>
          <a:xfrm>
            <a:off x="6374401" y="3073850"/>
            <a:ext cx="2725900" cy="3116442"/>
          </a:xfrm>
          <a:prstGeom prst="rect">
            <a:avLst/>
          </a:prstGeom>
          <a:noFill/>
          <a:ln>
            <a:noFill/>
          </a:ln>
        </p:spPr>
        <p:txBody>
          <a:bodyPr spcFirstLastPara="1" wrap="square" lIns="82939" tIns="82939" rIns="82939" bIns="82939" anchor="t" anchorCtr="0">
            <a:noAutofit/>
          </a:bodyPr>
          <a:lstStyle/>
          <a:p>
            <a:r>
              <a:rPr lang="en-GB" sz="1996" i="1">
                <a:latin typeface="Lexend"/>
                <a:ea typeface="Lexend"/>
                <a:cs typeface="Lexend"/>
                <a:sym typeface="Lexend"/>
              </a:rPr>
              <a:t>Source Control</a:t>
            </a:r>
            <a:r>
              <a:rPr lang="en-GB" sz="1996">
                <a:latin typeface="Lexend"/>
                <a:ea typeface="Lexend"/>
                <a:cs typeface="Lexend"/>
                <a:sym typeface="Lexend"/>
              </a:rPr>
              <a:t> allows us to use Git (version control) features.  Don’t worry right now.  We’ll get to Git later in the course when you’re more prepared…</a:t>
            </a:r>
            <a:endParaRPr sz="1996">
              <a:latin typeface="Lexend"/>
              <a:ea typeface="Lexend"/>
              <a:cs typeface="Lexend"/>
              <a:sym typeface="Lexend"/>
            </a:endParaRPr>
          </a:p>
        </p:txBody>
      </p:sp>
      <p:sp>
        <p:nvSpPr>
          <p:cNvPr id="252" name="Google Shape;252;p33"/>
          <p:cNvSpPr txBox="1"/>
          <p:nvPr/>
        </p:nvSpPr>
        <p:spPr>
          <a:xfrm>
            <a:off x="2129742" y="6025298"/>
            <a:ext cx="6892314" cy="729102"/>
          </a:xfrm>
          <a:prstGeom prst="rect">
            <a:avLst/>
          </a:prstGeom>
          <a:noFill/>
          <a:ln>
            <a:noFill/>
          </a:ln>
        </p:spPr>
        <p:txBody>
          <a:bodyPr spcFirstLastPara="1" wrap="square" lIns="82939" tIns="82939" rIns="82939" bIns="82939" anchor="t" anchorCtr="0">
            <a:noAutofit/>
          </a:bodyPr>
          <a:lstStyle/>
          <a:p>
            <a:r>
              <a:rPr lang="en-GB" sz="1996">
                <a:latin typeface="Lexend"/>
                <a:ea typeface="Lexend"/>
                <a:cs typeface="Lexend"/>
                <a:sym typeface="Lexend"/>
              </a:rPr>
              <a:t>You’ve already seen </a:t>
            </a:r>
            <a:r>
              <a:rPr lang="en-GB" sz="1996" i="1">
                <a:latin typeface="Lexend"/>
                <a:ea typeface="Lexend"/>
                <a:cs typeface="Lexend"/>
                <a:sym typeface="Lexend"/>
              </a:rPr>
              <a:t>Extensions</a:t>
            </a:r>
            <a:r>
              <a:rPr lang="en-GB" sz="1996">
                <a:latin typeface="Lexend"/>
                <a:ea typeface="Lexend"/>
                <a:cs typeface="Lexend"/>
                <a:sym typeface="Lexend"/>
              </a:rPr>
              <a:t>.  Don’t worry about the other two for now. </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352BE356-4D49-B514-2EB0-038843BAF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34"/>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Line</a:t>
            </a:r>
            <a:endParaRPr sz="2722" dirty="0">
              <a:latin typeface="Calibri" panose="020F0502020204030204" pitchFamily="34" charset="0"/>
              <a:ea typeface="Lexend Black"/>
              <a:cs typeface="Calibri" panose="020F0502020204030204" pitchFamily="34" charset="0"/>
              <a:sym typeface="Lexend Black"/>
            </a:endParaRPr>
          </a:p>
        </p:txBody>
      </p:sp>
      <p:sp>
        <p:nvSpPr>
          <p:cNvPr id="259" name="Google Shape;259;p34"/>
          <p:cNvSpPr txBox="1"/>
          <p:nvPr/>
        </p:nvSpPr>
        <p:spPr>
          <a:xfrm>
            <a:off x="175332" y="1131240"/>
            <a:ext cx="8842302" cy="1143321"/>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In the previous screenshots, my view was zoomed in to make the captures easier to read.  But if I zoom out to my natural view, you’ll see a vertical line in the Editor pane…</a:t>
            </a:r>
            <a:endParaRPr sz="2177" dirty="0">
              <a:latin typeface="Lexend"/>
              <a:ea typeface="Lexend"/>
              <a:cs typeface="Lexend"/>
              <a:sym typeface="Lexend"/>
            </a:endParaRPr>
          </a:p>
        </p:txBody>
      </p:sp>
      <p:pic>
        <p:nvPicPr>
          <p:cNvPr id="261" name="Google Shape;261;p34"/>
          <p:cNvPicPr preferRelativeResize="0"/>
          <p:nvPr/>
        </p:nvPicPr>
        <p:blipFill>
          <a:blip r:embed="rId3">
            <a:alphaModFix/>
          </a:blip>
          <a:stretch>
            <a:fillRect/>
          </a:stretch>
        </p:blipFill>
        <p:spPr>
          <a:xfrm>
            <a:off x="137775" y="2412809"/>
            <a:ext cx="8868452" cy="3214374"/>
          </a:xfrm>
          <a:prstGeom prst="rect">
            <a:avLst/>
          </a:prstGeom>
          <a:noFill/>
          <a:ln>
            <a:noFill/>
          </a:ln>
        </p:spPr>
      </p:pic>
      <p:cxnSp>
        <p:nvCxnSpPr>
          <p:cNvPr id="262" name="Google Shape;262;p34"/>
          <p:cNvCxnSpPr/>
          <p:nvPr/>
        </p:nvCxnSpPr>
        <p:spPr>
          <a:xfrm rot="10800000" flipH="1">
            <a:off x="7084299" y="5724278"/>
            <a:ext cx="1594281" cy="865723"/>
          </a:xfrm>
          <a:prstGeom prst="straightConnector1">
            <a:avLst/>
          </a:prstGeom>
          <a:noFill/>
          <a:ln w="9525" cap="flat" cmpd="sng">
            <a:solidFill>
              <a:srgbClr val="FFFFFF"/>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0B781EDF-7D2D-70D3-28FB-4A7164C2B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BA93B435-A24D-8025-F9FB-1EB5CADA784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37"/>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Put in the line</a:t>
            </a:r>
            <a:endParaRPr sz="2722" dirty="0">
              <a:latin typeface="Calibri" panose="020F0502020204030204" pitchFamily="34" charset="0"/>
              <a:ea typeface="Lexend Black"/>
              <a:cs typeface="Calibri" panose="020F0502020204030204" pitchFamily="34" charset="0"/>
              <a:sym typeface="Lexend Black"/>
            </a:endParaRPr>
          </a:p>
        </p:txBody>
      </p:sp>
      <p:sp>
        <p:nvSpPr>
          <p:cNvPr id="290" name="Google Shape;290;p37"/>
          <p:cNvSpPr txBox="1"/>
          <p:nvPr/>
        </p:nvSpPr>
        <p:spPr>
          <a:xfrm>
            <a:off x="175332" y="1131240"/>
            <a:ext cx="8842302" cy="213967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By default, </a:t>
            </a:r>
            <a:r>
              <a:rPr lang="en-GB" sz="2177" dirty="0" err="1">
                <a:latin typeface="Lexend"/>
                <a:ea typeface="Lexend"/>
                <a:cs typeface="Lexend"/>
                <a:sym typeface="Lexend"/>
              </a:rPr>
              <a:t>VSCode</a:t>
            </a:r>
            <a:r>
              <a:rPr lang="en-GB" sz="2177" dirty="0">
                <a:latin typeface="Lexend"/>
                <a:ea typeface="Lexend"/>
                <a:cs typeface="Lexend"/>
                <a:sym typeface="Lexend"/>
              </a:rPr>
              <a:t> does not contain the line.  But we can add it.  It’s a bit fiddly, but we only have to do it once.</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First, go into File &gt; Preferences &gt; Settings (or just hit CTRL + ,)</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Then click the Open Settings (JSON) button on the top bar</a:t>
            </a:r>
            <a:endParaRPr sz="2177" dirty="0">
              <a:latin typeface="Lexend"/>
              <a:ea typeface="Lexend"/>
              <a:cs typeface="Lexend"/>
              <a:sym typeface="Lexend"/>
            </a:endParaRPr>
          </a:p>
        </p:txBody>
      </p:sp>
      <p:pic>
        <p:nvPicPr>
          <p:cNvPr id="292" name="Google Shape;292;p37"/>
          <p:cNvPicPr preferRelativeResize="0"/>
          <p:nvPr/>
        </p:nvPicPr>
        <p:blipFill>
          <a:blip r:embed="rId3">
            <a:alphaModFix/>
          </a:blip>
          <a:stretch>
            <a:fillRect/>
          </a:stretch>
        </p:blipFill>
        <p:spPr>
          <a:xfrm>
            <a:off x="8273933" y="2715134"/>
            <a:ext cx="699913" cy="699913"/>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546F7B6-1CCB-E05E-C024-BC8615EA6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9CC0BB07-4A5F-6554-085E-A1D87AADA209}"/>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3" name="Picture 2">
            <a:extLst>
              <a:ext uri="{FF2B5EF4-FFF2-40B4-BE49-F238E27FC236}">
                <a16:creationId xmlns:a16="http://schemas.microsoft.com/office/drawing/2014/main" id="{74C460C9-3FEC-61D1-643C-88CBA7D6A879}"/>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98" name="Google Shape;298;p38"/>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Put in the line</a:t>
            </a:r>
            <a:endParaRPr sz="2722" dirty="0">
              <a:latin typeface="Calibri" panose="020F0502020204030204" pitchFamily="34" charset="0"/>
              <a:ea typeface="Lexend Black"/>
              <a:cs typeface="Calibri" panose="020F0502020204030204" pitchFamily="34" charset="0"/>
              <a:sym typeface="Lexend Black"/>
            </a:endParaRPr>
          </a:p>
        </p:txBody>
      </p:sp>
      <p:sp>
        <p:nvSpPr>
          <p:cNvPr id="299" name="Google Shape;299;p38"/>
          <p:cNvSpPr txBox="1"/>
          <p:nvPr/>
        </p:nvSpPr>
        <p:spPr>
          <a:xfrm>
            <a:off x="175332" y="4380216"/>
            <a:ext cx="8842302" cy="780540"/>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Your JSON file may well look different, but the key thing is you need to add in</a:t>
            </a:r>
            <a:endParaRPr sz="2177" dirty="0">
              <a:latin typeface="Lexend"/>
              <a:ea typeface="Lexend"/>
              <a:cs typeface="Lexend"/>
              <a:sym typeface="Lexend"/>
            </a:endParaRPr>
          </a:p>
        </p:txBody>
      </p:sp>
      <p:pic>
        <p:nvPicPr>
          <p:cNvPr id="301" name="Google Shape;301;p38"/>
          <p:cNvPicPr preferRelativeResize="0"/>
          <p:nvPr/>
        </p:nvPicPr>
        <p:blipFill>
          <a:blip r:embed="rId4">
            <a:alphaModFix/>
          </a:blip>
          <a:stretch>
            <a:fillRect/>
          </a:stretch>
        </p:blipFill>
        <p:spPr>
          <a:xfrm>
            <a:off x="8273933" y="2715134"/>
            <a:ext cx="699913" cy="699913"/>
          </a:xfrm>
          <a:prstGeom prst="rect">
            <a:avLst/>
          </a:prstGeom>
          <a:noFill/>
          <a:ln>
            <a:noFill/>
          </a:ln>
        </p:spPr>
      </p:pic>
      <p:pic>
        <p:nvPicPr>
          <p:cNvPr id="302" name="Google Shape;302;p38"/>
          <p:cNvPicPr preferRelativeResize="0"/>
          <p:nvPr/>
        </p:nvPicPr>
        <p:blipFill>
          <a:blip r:embed="rId5">
            <a:alphaModFix/>
          </a:blip>
          <a:stretch>
            <a:fillRect/>
          </a:stretch>
        </p:blipFill>
        <p:spPr>
          <a:xfrm>
            <a:off x="137781" y="1202977"/>
            <a:ext cx="8835001" cy="3166449"/>
          </a:xfrm>
          <a:prstGeom prst="rect">
            <a:avLst/>
          </a:prstGeom>
          <a:noFill/>
          <a:ln>
            <a:noFill/>
          </a:ln>
        </p:spPr>
      </p:pic>
      <p:pic>
        <p:nvPicPr>
          <p:cNvPr id="303" name="Google Shape;303;p38"/>
          <p:cNvPicPr preferRelativeResize="0"/>
          <p:nvPr/>
        </p:nvPicPr>
        <p:blipFill>
          <a:blip r:embed="rId6">
            <a:alphaModFix/>
          </a:blip>
          <a:stretch>
            <a:fillRect/>
          </a:stretch>
        </p:blipFill>
        <p:spPr>
          <a:xfrm>
            <a:off x="247726" y="5171555"/>
            <a:ext cx="2095068" cy="742371"/>
          </a:xfrm>
          <a:prstGeom prst="rect">
            <a:avLst/>
          </a:prstGeom>
          <a:noFill/>
          <a:ln>
            <a:noFill/>
          </a:ln>
        </p:spPr>
      </p:pic>
      <p:sp>
        <p:nvSpPr>
          <p:cNvPr id="304" name="Google Shape;304;p38"/>
          <p:cNvSpPr txBox="1"/>
          <p:nvPr/>
        </p:nvSpPr>
        <p:spPr>
          <a:xfrm>
            <a:off x="175332" y="5970142"/>
            <a:ext cx="8842302" cy="780540"/>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before the } (and you’ll need to add a comma to the end of the previous setting if there isn’t one there already)</a:t>
            </a:r>
            <a:endParaRPr sz="2177"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DBA2AF5F-C386-DF30-3203-226AAC6905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 name="Picture 2">
            <a:extLst>
              <a:ext uri="{FF2B5EF4-FFF2-40B4-BE49-F238E27FC236}">
                <a16:creationId xmlns:a16="http://schemas.microsoft.com/office/drawing/2014/main" id="{1A3A1E54-DD8C-52E9-C2C6-7047B8ACA0A0}"/>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19" name="Google Shape;319;p40"/>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I’m sorry to interrupt…</a:t>
            </a:r>
            <a:endParaRPr sz="2722" dirty="0">
              <a:latin typeface="Calibri" panose="020F0502020204030204" pitchFamily="34" charset="0"/>
              <a:ea typeface="Lexend Black"/>
              <a:cs typeface="Calibri" panose="020F0502020204030204" pitchFamily="34" charset="0"/>
              <a:sym typeface="Lexend Black"/>
            </a:endParaRPr>
          </a:p>
        </p:txBody>
      </p:sp>
      <p:sp>
        <p:nvSpPr>
          <p:cNvPr id="320" name="Google Shape;320;p40"/>
          <p:cNvSpPr txBox="1"/>
          <p:nvPr/>
        </p:nvSpPr>
        <p:spPr>
          <a:xfrm>
            <a:off x="175332" y="1131240"/>
            <a:ext cx="8842302" cy="260451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Sometimes when you run code, you may find yourself stuck in something known as an </a:t>
            </a:r>
            <a:r>
              <a:rPr lang="en-GB" sz="2177" i="1" dirty="0">
                <a:latin typeface="Lexend"/>
                <a:ea typeface="Lexend"/>
                <a:cs typeface="Lexend"/>
                <a:sym typeface="Lexend"/>
              </a:rPr>
              <a:t>infinite loop</a:t>
            </a:r>
            <a:r>
              <a:rPr lang="en-GB" sz="2177" dirty="0">
                <a:latin typeface="Lexend"/>
                <a:ea typeface="Lexend"/>
                <a:cs typeface="Lexend"/>
                <a:sym typeface="Lexend"/>
              </a:rPr>
              <a:t>.  This is where the code we’re running is going around in circles with no way out…</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Those of you of a certain age may remember deliberately writing such loops (possibly in your nearest branch of Boots or WH Smith) on early home computers…</a:t>
            </a:r>
            <a:endParaRPr sz="2177" dirty="0">
              <a:latin typeface="Lexend"/>
              <a:ea typeface="Lexend"/>
              <a:cs typeface="Lexend"/>
              <a:sym typeface="Lexend"/>
            </a:endParaRPr>
          </a:p>
        </p:txBody>
      </p:sp>
      <p:pic>
        <p:nvPicPr>
          <p:cNvPr id="322" name="Google Shape;322;p40"/>
          <p:cNvPicPr preferRelativeResize="0"/>
          <p:nvPr/>
        </p:nvPicPr>
        <p:blipFill rotWithShape="1">
          <a:blip r:embed="rId4">
            <a:alphaModFix/>
          </a:blip>
          <a:srcRect b="3512"/>
          <a:stretch/>
        </p:blipFill>
        <p:spPr>
          <a:xfrm>
            <a:off x="137780" y="3860400"/>
            <a:ext cx="4329299" cy="2812648"/>
          </a:xfrm>
          <a:prstGeom prst="rect">
            <a:avLst/>
          </a:prstGeom>
          <a:noFill/>
          <a:ln>
            <a:noFill/>
          </a:ln>
        </p:spPr>
      </p:pic>
      <p:pic>
        <p:nvPicPr>
          <p:cNvPr id="323" name="Google Shape;323;p40"/>
          <p:cNvPicPr preferRelativeResize="0"/>
          <p:nvPr/>
        </p:nvPicPr>
        <p:blipFill rotWithShape="1">
          <a:blip r:embed="rId5">
            <a:alphaModFix/>
          </a:blip>
          <a:srcRect b="5087"/>
          <a:stretch/>
        </p:blipFill>
        <p:spPr>
          <a:xfrm>
            <a:off x="4605334" y="3860400"/>
            <a:ext cx="4400899" cy="2812648"/>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FBCA514-5957-E987-ABC8-8A99A5FE6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Picture 2">
            <a:extLst>
              <a:ext uri="{FF2B5EF4-FFF2-40B4-BE49-F238E27FC236}">
                <a16:creationId xmlns:a16="http://schemas.microsoft.com/office/drawing/2014/main" id="{75E8357B-998E-B6AF-58CF-819EA86F0716}"/>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29" name="Google Shape;329;p41"/>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I’m sorry to interrupt…</a:t>
            </a:r>
            <a:endParaRPr sz="2722" dirty="0">
              <a:latin typeface="Calibri" panose="020F0502020204030204" pitchFamily="34" charset="0"/>
              <a:ea typeface="Lexend Black"/>
              <a:cs typeface="Calibri" panose="020F0502020204030204" pitchFamily="34" charset="0"/>
              <a:sym typeface="Lexend Black"/>
            </a:endParaRPr>
          </a:p>
        </p:txBody>
      </p:sp>
      <p:sp>
        <p:nvSpPr>
          <p:cNvPr id="330" name="Google Shape;330;p41"/>
          <p:cNvSpPr txBox="1"/>
          <p:nvPr/>
        </p:nvSpPr>
        <p:spPr>
          <a:xfrm>
            <a:off x="175332" y="1131239"/>
            <a:ext cx="5377502" cy="5583251"/>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Sometimes we want to write infinite loops , but usually it means we’ve done something wrong in our code, and we need to escape.  To do this, we can </a:t>
            </a:r>
            <a:r>
              <a:rPr lang="en-GB" sz="2177" i="1" dirty="0">
                <a:latin typeface="Lexend"/>
                <a:ea typeface="Lexend"/>
                <a:cs typeface="Lexend"/>
                <a:sym typeface="Lexend"/>
              </a:rPr>
              <a:t>interrupt</a:t>
            </a:r>
            <a:r>
              <a:rPr lang="en-GB" sz="2177" dirty="0">
                <a:latin typeface="Lexend"/>
                <a:ea typeface="Lexend"/>
                <a:cs typeface="Lexend"/>
                <a:sym typeface="Lexend"/>
              </a:rPr>
              <a:t> the execution of the code.</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In </a:t>
            </a:r>
            <a:r>
              <a:rPr lang="en-GB" sz="2177" dirty="0" err="1">
                <a:latin typeface="Lexend"/>
                <a:ea typeface="Lexend"/>
                <a:cs typeface="Lexend"/>
                <a:sym typeface="Lexend"/>
              </a:rPr>
              <a:t>VSCode</a:t>
            </a:r>
            <a:r>
              <a:rPr lang="en-GB" sz="2177" dirty="0">
                <a:latin typeface="Lexend"/>
                <a:ea typeface="Lexend"/>
                <a:cs typeface="Lexend"/>
                <a:sym typeface="Lexend"/>
              </a:rPr>
              <a:t>, when running a file in an Interactive Window, we can simply click the Interrupt button at the top.  Sometimes that won’t work (it politely asks the code to stop) - if it doesn’t, you can use the Restart button to restart the Kernel instead (we’ll come back to that in a bit).</a:t>
            </a:r>
            <a:endParaRPr sz="2177" dirty="0">
              <a:latin typeface="Lexend"/>
              <a:ea typeface="Lexend"/>
              <a:cs typeface="Lexend"/>
              <a:sym typeface="Lexend"/>
            </a:endParaRPr>
          </a:p>
        </p:txBody>
      </p:sp>
      <p:pic>
        <p:nvPicPr>
          <p:cNvPr id="332" name="Google Shape;332;p41"/>
          <p:cNvPicPr preferRelativeResize="0"/>
          <p:nvPr/>
        </p:nvPicPr>
        <p:blipFill>
          <a:blip r:embed="rId4">
            <a:alphaModFix/>
          </a:blip>
          <a:stretch>
            <a:fillRect/>
          </a:stretch>
        </p:blipFill>
        <p:spPr>
          <a:xfrm>
            <a:off x="5552835" y="1131238"/>
            <a:ext cx="3529822" cy="890445"/>
          </a:xfrm>
          <a:prstGeom prst="rect">
            <a:avLst/>
          </a:prstGeom>
          <a:noFill/>
          <a:ln>
            <a:noFill/>
          </a:ln>
        </p:spPr>
      </p:pic>
      <p:pic>
        <p:nvPicPr>
          <p:cNvPr id="333" name="Google Shape;333;p41"/>
          <p:cNvPicPr preferRelativeResize="0"/>
          <p:nvPr/>
        </p:nvPicPr>
        <p:blipFill>
          <a:blip r:embed="rId5">
            <a:alphaModFix/>
          </a:blip>
          <a:stretch>
            <a:fillRect/>
          </a:stretch>
        </p:blipFill>
        <p:spPr>
          <a:xfrm>
            <a:off x="5552840" y="2084960"/>
            <a:ext cx="3509475" cy="4629529"/>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6265D1E-5877-4262-C738-94B0B1CD9D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9" name="Google Shape;629;p7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Python Packages</a:t>
            </a:r>
            <a:endParaRPr sz="2721">
              <a:latin typeface="Lexend Black"/>
              <a:ea typeface="Lexend Black"/>
              <a:cs typeface="Lexend Black"/>
              <a:sym typeface="Lexend Black"/>
            </a:endParaRPr>
          </a:p>
        </p:txBody>
      </p:sp>
      <p:sp>
        <p:nvSpPr>
          <p:cNvPr id="630" name="Google Shape;630;p71"/>
          <p:cNvSpPr txBox="1"/>
          <p:nvPr/>
        </p:nvSpPr>
        <p:spPr>
          <a:xfrm>
            <a:off x="175794" y="1131475"/>
            <a:ext cx="8812528" cy="5535043"/>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Python is one of the most popular programming languages in the world.  It’s easy to learn, great for data science and receives a lot of development attention.</a:t>
            </a:r>
            <a:endParaRPr sz="1996" dirty="0">
              <a:latin typeface="Lexend"/>
              <a:ea typeface="Lexend"/>
              <a:cs typeface="Lexend"/>
              <a:sym typeface="Lexend"/>
            </a:endParaRPr>
          </a:p>
          <a:p>
            <a:endParaRPr sz="1996" dirty="0">
              <a:latin typeface="Lexend"/>
              <a:ea typeface="Lexend"/>
              <a:cs typeface="Lexend"/>
              <a:sym typeface="Lexend"/>
            </a:endParaRPr>
          </a:p>
          <a:p>
            <a:r>
              <a:rPr lang="en-GB" sz="1996" i="1" dirty="0">
                <a:latin typeface="Lexend"/>
                <a:ea typeface="Lexend"/>
                <a:cs typeface="Lexend"/>
                <a:sym typeface="Lexend"/>
              </a:rPr>
              <a:t>Packages</a:t>
            </a:r>
            <a:r>
              <a:rPr lang="en-GB" sz="1996" dirty="0">
                <a:latin typeface="Lexend"/>
                <a:ea typeface="Lexend"/>
                <a:cs typeface="Lexend"/>
                <a:sym typeface="Lexend"/>
              </a:rPr>
              <a:t> in Python are bundles of code that we can install and use to allow us to perform certain tasks.  For example, the </a:t>
            </a:r>
            <a:r>
              <a:rPr lang="en-GB" sz="1996" dirty="0" err="1">
                <a:latin typeface="Lexend"/>
                <a:ea typeface="Lexend"/>
                <a:cs typeface="Lexend"/>
                <a:sym typeface="Lexend"/>
              </a:rPr>
              <a:t>SimPy</a:t>
            </a:r>
            <a:r>
              <a:rPr lang="en-GB" sz="1996" dirty="0">
                <a:latin typeface="Lexend"/>
                <a:ea typeface="Lexend"/>
                <a:cs typeface="Lexend"/>
                <a:sym typeface="Lexend"/>
              </a:rPr>
              <a:t> package (which we will use in this course) provides us with a framework for building Discrete Event Simulations in Python.</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To install packages, we need to use a </a:t>
            </a:r>
            <a:r>
              <a:rPr lang="en-GB" sz="1996" i="1" dirty="0">
                <a:latin typeface="Lexend"/>
                <a:ea typeface="Lexend"/>
                <a:cs typeface="Lexend"/>
                <a:sym typeface="Lexend"/>
              </a:rPr>
              <a:t>Package Manager</a:t>
            </a:r>
            <a:r>
              <a:rPr lang="en-GB" sz="1996" dirty="0">
                <a:latin typeface="Lexend"/>
                <a:ea typeface="Lexend"/>
                <a:cs typeface="Lexend"/>
                <a:sym typeface="Lexend"/>
              </a:rPr>
              <a:t>.  A package manager installs packages from various sources.  The built-in package manager in Python is </a:t>
            </a:r>
            <a:r>
              <a:rPr lang="en-GB" sz="1996" i="1" dirty="0">
                <a:latin typeface="Lexend"/>
                <a:ea typeface="Lexend"/>
                <a:cs typeface="Lexend"/>
                <a:sym typeface="Lexend"/>
              </a:rPr>
              <a:t>pip </a:t>
            </a:r>
            <a:r>
              <a:rPr lang="en-GB" sz="1996" dirty="0">
                <a:latin typeface="Lexend"/>
                <a:ea typeface="Lexend"/>
                <a:cs typeface="Lexend"/>
                <a:sym typeface="Lexend"/>
              </a:rPr>
              <a:t>(which mainly gets packages from the PyPI.org repository - the Python Package Index).  pip is an acronym that stands for “Pip installs Packages”.  This is known as a </a:t>
            </a:r>
            <a:r>
              <a:rPr lang="en-GB" sz="1996" i="1" dirty="0">
                <a:latin typeface="Lexend"/>
                <a:ea typeface="Lexend"/>
                <a:cs typeface="Lexend"/>
                <a:sym typeface="Lexend"/>
              </a:rPr>
              <a:t>recursive acronym</a:t>
            </a:r>
            <a:r>
              <a:rPr lang="en-GB" sz="1996" dirty="0">
                <a:latin typeface="Lexend"/>
                <a:ea typeface="Lexend"/>
                <a:cs typeface="Lexend"/>
                <a:sym typeface="Lexend"/>
              </a:rPr>
              <a:t>, and is widely considered amongst computer scientists to be a form of humour.</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I’ll just wait for you to stop laughing…</a:t>
            </a:r>
            <a:endParaRPr sz="1996" dirty="0">
              <a:latin typeface="Lexend"/>
              <a:ea typeface="Lexend"/>
              <a:cs typeface="Lexend"/>
              <a:sym typeface="Lexend"/>
            </a:endParaRPr>
          </a:p>
        </p:txBody>
      </p:sp>
      <p:pic>
        <p:nvPicPr>
          <p:cNvPr id="632" name="Google Shape;632;p71"/>
          <p:cNvPicPr preferRelativeResize="0"/>
          <p:nvPr/>
        </p:nvPicPr>
        <p:blipFill>
          <a:blip r:embed="rId3">
            <a:alphaModFix/>
          </a:blip>
          <a:stretch>
            <a:fillRect/>
          </a:stretch>
        </p:blipFill>
        <p:spPr>
          <a:xfrm>
            <a:off x="4992693" y="5963953"/>
            <a:ext cx="1783718" cy="820505"/>
          </a:xfrm>
          <a:prstGeom prst="rect">
            <a:avLst/>
          </a:prstGeom>
          <a:noFill/>
          <a:ln>
            <a:noFill/>
          </a:ln>
        </p:spPr>
      </p:pic>
      <p:pic>
        <p:nvPicPr>
          <p:cNvPr id="2" name="Picture 1">
            <a:extLst>
              <a:ext uri="{FF2B5EF4-FFF2-40B4-BE49-F238E27FC236}">
                <a16:creationId xmlns:a16="http://schemas.microsoft.com/office/drawing/2014/main" id="{8C8A09AD-755D-F38B-2413-2210801AD3B9}"/>
              </a:ext>
            </a:extLst>
          </p:cNvPr>
          <p:cNvPicPr>
            <a:picLocks noChangeAspect="1"/>
          </p:cNvPicPr>
          <p:nvPr/>
        </p:nvPicPr>
        <p:blipFill>
          <a:blip r:embed="rId4"/>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EADA9A13-E3BD-54A8-9029-90A17C59F8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2" name="Picture 1">
            <a:extLst>
              <a:ext uri="{FF2B5EF4-FFF2-40B4-BE49-F238E27FC236}">
                <a16:creationId xmlns:a16="http://schemas.microsoft.com/office/drawing/2014/main" id="{5AA249A6-1E77-72BB-85AB-29BE554AEFF9}"/>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6877A2C3-8EEE-BD7E-64DC-B8AF1B398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638" name="Google Shape;638;p72"/>
          <p:cNvSpPr txBox="1"/>
          <p:nvPr/>
        </p:nvSpPr>
        <p:spPr>
          <a:xfrm>
            <a:off x="175794" y="203812"/>
            <a:ext cx="7415433" cy="648204"/>
          </a:xfrm>
          <a:prstGeom prst="rect">
            <a:avLst/>
          </a:prstGeom>
          <a:noFill/>
          <a:ln>
            <a:noFill/>
          </a:ln>
        </p:spPr>
        <p:txBody>
          <a:bodyPr spcFirstLastPara="1" wrap="square" lIns="82930" tIns="82930" rIns="82930" bIns="82930" anchor="t" anchorCtr="0">
            <a:noAutofit/>
          </a:bodyPr>
          <a:lstStyle/>
          <a:p>
            <a:r>
              <a:rPr lang="en-GB" sz="2721" dirty="0" err="1">
                <a:latin typeface="Lexend Black"/>
                <a:ea typeface="Lexend Black"/>
                <a:cs typeface="Lexend Black"/>
                <a:sym typeface="Lexend Black"/>
              </a:rPr>
              <a:t>Toodle</a:t>
            </a:r>
            <a:r>
              <a:rPr lang="en-GB" sz="2721" dirty="0">
                <a:latin typeface="Lexend Black"/>
                <a:ea typeface="Lexend Black"/>
                <a:cs typeface="Lexend Black"/>
                <a:sym typeface="Lexend Black"/>
              </a:rPr>
              <a:t> pip</a:t>
            </a:r>
            <a:endParaRPr sz="2721" dirty="0">
              <a:latin typeface="Lexend Black"/>
              <a:ea typeface="Lexend Black"/>
              <a:cs typeface="Lexend Black"/>
              <a:sym typeface="Lexend Black"/>
            </a:endParaRPr>
          </a:p>
        </p:txBody>
      </p:sp>
      <p:sp>
        <p:nvSpPr>
          <p:cNvPr id="639" name="Google Shape;639;p72"/>
          <p:cNvSpPr txBox="1"/>
          <p:nvPr/>
        </p:nvSpPr>
        <p:spPr>
          <a:xfrm>
            <a:off x="175794" y="1131475"/>
            <a:ext cx="8812528" cy="250247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To install a package using pip, we use either the terminal (either the one in VSCode, or if you’re using Linux / Mac, you can start up your own separate terminal in the OS), or, if you’re using the Anaconda distribution (as we are in this course - more on that shortly), you can also use the </a:t>
            </a:r>
            <a:r>
              <a:rPr lang="en-GB" sz="1996" i="1">
                <a:latin typeface="Lexend"/>
                <a:ea typeface="Lexend"/>
                <a:cs typeface="Lexend"/>
                <a:sym typeface="Lexend"/>
              </a:rPr>
              <a:t>Anaconda Prompt</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 simply provide the command </a:t>
            </a:r>
            <a:r>
              <a:rPr lang="en-GB" sz="1996" i="1">
                <a:latin typeface="Lexend"/>
                <a:ea typeface="Lexend"/>
                <a:cs typeface="Lexend"/>
                <a:sym typeface="Lexend"/>
              </a:rPr>
              <a:t>pip install</a:t>
            </a:r>
            <a:r>
              <a:rPr lang="en-GB" sz="1996">
                <a:latin typeface="Lexend"/>
                <a:ea typeface="Lexend"/>
                <a:cs typeface="Lexend"/>
                <a:sym typeface="Lexend"/>
              </a:rPr>
              <a:t> followed by the name of the package we want to install.</a:t>
            </a:r>
            <a:endParaRPr sz="1996">
              <a:latin typeface="Lexend"/>
              <a:ea typeface="Lexend"/>
              <a:cs typeface="Lexend"/>
              <a:sym typeface="Lexend"/>
            </a:endParaRPr>
          </a:p>
        </p:txBody>
      </p:sp>
      <p:pic>
        <p:nvPicPr>
          <p:cNvPr id="641" name="Google Shape;641;p72"/>
          <p:cNvPicPr preferRelativeResize="0"/>
          <p:nvPr/>
        </p:nvPicPr>
        <p:blipFill rotWithShape="1">
          <a:blip r:embed="rId5">
            <a:alphaModFix/>
          </a:blip>
          <a:srcRect b="36760"/>
          <a:stretch/>
        </p:blipFill>
        <p:spPr>
          <a:xfrm>
            <a:off x="138240" y="3702249"/>
            <a:ext cx="8692905" cy="929310"/>
          </a:xfrm>
          <a:prstGeom prst="rect">
            <a:avLst/>
          </a:prstGeom>
          <a:noFill/>
          <a:ln>
            <a:noFill/>
          </a:ln>
        </p:spPr>
      </p:pic>
      <p:sp>
        <p:nvSpPr>
          <p:cNvPr id="642" name="Google Shape;642;p72"/>
          <p:cNvSpPr txBox="1"/>
          <p:nvPr/>
        </p:nvSpPr>
        <p:spPr>
          <a:xfrm>
            <a:off x="175794" y="4656595"/>
            <a:ext cx="8798922" cy="1112995"/>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By default, the most recent version in the repositories being used by pip will be installed, but you can specify a specific version if you prefer (note the == : you need double equals for pip) :</a:t>
            </a:r>
            <a:endParaRPr sz="2086">
              <a:latin typeface="Lexend"/>
              <a:ea typeface="Lexend"/>
              <a:cs typeface="Lexend"/>
              <a:sym typeface="Lexend"/>
            </a:endParaRPr>
          </a:p>
        </p:txBody>
      </p:sp>
      <p:pic>
        <p:nvPicPr>
          <p:cNvPr id="643" name="Google Shape;643;p72"/>
          <p:cNvPicPr preferRelativeResize="0"/>
          <p:nvPr/>
        </p:nvPicPr>
        <p:blipFill>
          <a:blip r:embed="rId6">
            <a:alphaModFix/>
          </a:blip>
          <a:stretch>
            <a:fillRect/>
          </a:stretch>
        </p:blipFill>
        <p:spPr>
          <a:xfrm>
            <a:off x="138240" y="5769590"/>
            <a:ext cx="8692905" cy="9991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2" name="Picture 1">
            <a:extLst>
              <a:ext uri="{FF2B5EF4-FFF2-40B4-BE49-F238E27FC236}">
                <a16:creationId xmlns:a16="http://schemas.microsoft.com/office/drawing/2014/main" id="{2BB5786C-A26B-D45A-A84C-8031823596C1}"/>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CBA1ACBC-E7EB-525D-B0C4-13D8B9BFF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649" name="Google Shape;649;p7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Toodle pip</a:t>
            </a:r>
            <a:endParaRPr sz="2721">
              <a:latin typeface="Lexend Black"/>
              <a:ea typeface="Lexend Black"/>
              <a:cs typeface="Lexend Black"/>
              <a:sym typeface="Lexend Black"/>
            </a:endParaRPr>
          </a:p>
        </p:txBody>
      </p:sp>
      <p:sp>
        <p:nvSpPr>
          <p:cNvPr id="650" name="Google Shape;650;p73"/>
          <p:cNvSpPr txBox="1"/>
          <p:nvPr/>
        </p:nvSpPr>
        <p:spPr>
          <a:xfrm>
            <a:off x="4499150" y="1375345"/>
            <a:ext cx="4502869" cy="229429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Once we’ve installed our package, we can use it in our Python programs whenever we like by simply importing either the whole package, or just the bits we need in our program.  We’ll cover imports in the Python training.</a:t>
            </a:r>
            <a:endParaRPr sz="1996">
              <a:latin typeface="Lexend"/>
              <a:ea typeface="Lexend"/>
              <a:cs typeface="Lexend"/>
              <a:sym typeface="Lexend"/>
            </a:endParaRPr>
          </a:p>
        </p:txBody>
      </p:sp>
      <p:pic>
        <p:nvPicPr>
          <p:cNvPr id="652" name="Google Shape;652;p73"/>
          <p:cNvPicPr preferRelativeResize="0"/>
          <p:nvPr/>
        </p:nvPicPr>
        <p:blipFill>
          <a:blip r:embed="rId5">
            <a:alphaModFix/>
          </a:blip>
          <a:stretch>
            <a:fillRect/>
          </a:stretch>
        </p:blipFill>
        <p:spPr>
          <a:xfrm>
            <a:off x="589471" y="1867576"/>
            <a:ext cx="3818880" cy="1226880"/>
          </a:xfrm>
          <a:prstGeom prst="rect">
            <a:avLst/>
          </a:prstGeom>
          <a:noFill/>
          <a:ln>
            <a:noFill/>
          </a:ln>
        </p:spPr>
      </p:pic>
      <p:sp>
        <p:nvSpPr>
          <p:cNvPr id="653" name="Google Shape;653;p73"/>
          <p:cNvSpPr txBox="1"/>
          <p:nvPr/>
        </p:nvSpPr>
        <p:spPr>
          <a:xfrm>
            <a:off x="916430" y="4103635"/>
            <a:ext cx="3491921" cy="100877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list the packages that we’ve got installed using </a:t>
            </a:r>
            <a:r>
              <a:rPr lang="en-GB" sz="1996" i="1">
                <a:latin typeface="Lexend"/>
                <a:ea typeface="Lexend"/>
                <a:cs typeface="Lexend"/>
                <a:sym typeface="Lexend"/>
              </a:rPr>
              <a:t>pip list</a:t>
            </a:r>
            <a:r>
              <a:rPr lang="en-GB" sz="1996">
                <a:latin typeface="Lexend"/>
                <a:ea typeface="Lexend"/>
                <a:cs typeface="Lexend"/>
                <a:sym typeface="Lexend"/>
              </a:rPr>
              <a:t>.</a:t>
            </a:r>
            <a:endParaRPr sz="1996">
              <a:latin typeface="Lexend"/>
              <a:ea typeface="Lexend"/>
              <a:cs typeface="Lexend"/>
              <a:sym typeface="Lexend"/>
            </a:endParaRPr>
          </a:p>
        </p:txBody>
      </p:sp>
      <p:pic>
        <p:nvPicPr>
          <p:cNvPr id="654" name="Google Shape;654;p73"/>
          <p:cNvPicPr preferRelativeResize="0"/>
          <p:nvPr/>
        </p:nvPicPr>
        <p:blipFill rotWithShape="1">
          <a:blip r:embed="rId6">
            <a:alphaModFix/>
          </a:blip>
          <a:srcRect l="1058"/>
          <a:stretch/>
        </p:blipFill>
        <p:spPr>
          <a:xfrm>
            <a:off x="4499161" y="3954908"/>
            <a:ext cx="3526050" cy="1306227"/>
          </a:xfrm>
          <a:prstGeom prst="rect">
            <a:avLst/>
          </a:prstGeom>
          <a:noFill/>
          <a:ln>
            <a:noFill/>
          </a:ln>
        </p:spPr>
      </p:pic>
      <p:sp>
        <p:nvSpPr>
          <p:cNvPr id="655" name="Google Shape;655;p73"/>
          <p:cNvSpPr txBox="1"/>
          <p:nvPr/>
        </p:nvSpPr>
        <p:spPr>
          <a:xfrm>
            <a:off x="4499150" y="5495310"/>
            <a:ext cx="4345580" cy="100877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And uninstall packages using </a:t>
            </a:r>
            <a:r>
              <a:rPr lang="en-GB" sz="1996" i="1">
                <a:latin typeface="Lexend"/>
                <a:ea typeface="Lexend"/>
                <a:cs typeface="Lexend"/>
                <a:sym typeface="Lexend"/>
              </a:rPr>
              <a:t>pip uninstall</a:t>
            </a:r>
            <a:r>
              <a:rPr lang="en-GB" sz="1996">
                <a:latin typeface="Lexend"/>
                <a:ea typeface="Lexend"/>
                <a:cs typeface="Lexend"/>
                <a:sym typeface="Lexend"/>
              </a:rPr>
              <a:t>.</a:t>
            </a:r>
            <a:endParaRPr sz="1996">
              <a:latin typeface="Lexend"/>
              <a:ea typeface="Lexend"/>
              <a:cs typeface="Lexend"/>
              <a:sym typeface="Lexend"/>
            </a:endParaRPr>
          </a:p>
        </p:txBody>
      </p:sp>
      <p:pic>
        <p:nvPicPr>
          <p:cNvPr id="656" name="Google Shape;656;p73"/>
          <p:cNvPicPr preferRelativeResize="0"/>
          <p:nvPr/>
        </p:nvPicPr>
        <p:blipFill>
          <a:blip r:embed="rId7">
            <a:alphaModFix/>
          </a:blip>
          <a:stretch>
            <a:fillRect/>
          </a:stretch>
        </p:blipFill>
        <p:spPr>
          <a:xfrm>
            <a:off x="175794" y="5845105"/>
            <a:ext cx="4239041" cy="2255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Python</a:t>
            </a:r>
            <a:endParaRPr sz="2721">
              <a:latin typeface="Lexend Black"/>
              <a:ea typeface="Lexend Black"/>
              <a:cs typeface="Lexend Black"/>
              <a:sym typeface="Lexend Black"/>
            </a:endParaRPr>
          </a:p>
        </p:txBody>
      </p:sp>
      <p:sp>
        <p:nvSpPr>
          <p:cNvPr id="81" name="Google Shape;81;p16"/>
          <p:cNvSpPr txBox="1"/>
          <p:nvPr/>
        </p:nvSpPr>
        <p:spPr>
          <a:xfrm>
            <a:off x="175794" y="1131475"/>
            <a:ext cx="6337270" cy="5575045"/>
          </a:xfrm>
          <a:prstGeom prst="rect">
            <a:avLst/>
          </a:prstGeom>
          <a:noFill/>
          <a:ln>
            <a:noFill/>
          </a:ln>
        </p:spPr>
        <p:txBody>
          <a:bodyPr spcFirstLastPara="1" wrap="square" lIns="82930" tIns="82930" rIns="82930" bIns="82930" anchor="t" anchorCtr="0">
            <a:noAutofit/>
          </a:bodyPr>
          <a:lstStyle/>
          <a:p>
            <a:r>
              <a:rPr lang="en-GB" sz="2177" dirty="0">
                <a:latin typeface="Lexend"/>
                <a:ea typeface="Lexend"/>
                <a:cs typeface="Lexend"/>
                <a:sym typeface="Lexend"/>
              </a:rPr>
              <a:t>Python is a </a:t>
            </a:r>
            <a:r>
              <a:rPr lang="en-GB" sz="2177" i="1" dirty="0">
                <a:latin typeface="Lexend"/>
                <a:ea typeface="Lexend"/>
                <a:cs typeface="Lexend"/>
                <a:sym typeface="Lexend"/>
              </a:rPr>
              <a:t>high-level</a:t>
            </a:r>
            <a:r>
              <a:rPr lang="en-GB" sz="2177" dirty="0">
                <a:latin typeface="Lexend"/>
                <a:ea typeface="Lexend"/>
                <a:cs typeface="Lexend"/>
                <a:sym typeface="Lexend"/>
              </a:rPr>
              <a:t> programming language that has been around since the early 90s, but has particularly come to prominence in the last 15 years.  It is now the most widely used language in the world.</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A key feature of Python is that it is highly </a:t>
            </a:r>
            <a:r>
              <a:rPr lang="en-GB" sz="2177" i="1" dirty="0">
                <a:latin typeface="Lexend"/>
                <a:ea typeface="Lexend"/>
                <a:cs typeface="Lexend"/>
                <a:sym typeface="Lexend"/>
              </a:rPr>
              <a:t>extensible</a:t>
            </a:r>
            <a:r>
              <a:rPr lang="en-GB" sz="2177" dirty="0">
                <a:latin typeface="Lexend"/>
                <a:ea typeface="Lexend"/>
                <a:cs typeface="Lexend"/>
                <a:sym typeface="Lexend"/>
              </a:rPr>
              <a:t>.  This means we can bring in code that others have written to extend the core functionality of Python.</a:t>
            </a:r>
          </a:p>
          <a:p>
            <a:endParaRPr sz="2177" dirty="0">
              <a:latin typeface="Lexend"/>
              <a:ea typeface="Lexend"/>
              <a:cs typeface="Lexend"/>
              <a:sym typeface="Lexend"/>
            </a:endParaRPr>
          </a:p>
          <a:p>
            <a:r>
              <a:rPr lang="en-GB" sz="2177" dirty="0">
                <a:latin typeface="Lexend"/>
                <a:ea typeface="Lexend"/>
                <a:cs typeface="Lexend"/>
                <a:sym typeface="Lexend"/>
              </a:rPr>
              <a:t>Python also allows us to get </a:t>
            </a:r>
            <a:r>
              <a:rPr lang="en-GB" sz="2177" i="1" dirty="0">
                <a:latin typeface="Lexend"/>
                <a:ea typeface="Lexend"/>
                <a:cs typeface="Lexend"/>
                <a:sym typeface="Lexend"/>
              </a:rPr>
              <a:t>quick results</a:t>
            </a:r>
            <a:r>
              <a:rPr lang="en-GB" sz="2177" dirty="0">
                <a:latin typeface="Lexend"/>
                <a:ea typeface="Lexend"/>
                <a:cs typeface="Lexend"/>
                <a:sym typeface="Lexend"/>
              </a:rPr>
              <a:t> and build </a:t>
            </a:r>
            <a:r>
              <a:rPr lang="en-GB" sz="2177" i="1" dirty="0">
                <a:latin typeface="Lexend"/>
                <a:ea typeface="Lexend"/>
                <a:cs typeface="Lexend"/>
                <a:sym typeface="Lexend"/>
              </a:rPr>
              <a:t>iteratively</a:t>
            </a:r>
            <a:r>
              <a:rPr lang="en-GB" sz="2177" dirty="0">
                <a:latin typeface="Lexend"/>
                <a:ea typeface="Lexend"/>
                <a:cs typeface="Lexend"/>
                <a:sym typeface="Lexend"/>
              </a:rPr>
              <a:t> making it perfect for scientific computing (such as modelling and data science).</a:t>
            </a:r>
            <a:endParaRPr sz="2177" dirty="0">
              <a:latin typeface="Lexend"/>
              <a:ea typeface="Lexend"/>
              <a:cs typeface="Lexend"/>
              <a:sym typeface="Lexend"/>
            </a:endParaRPr>
          </a:p>
        </p:txBody>
      </p:sp>
      <p:pic>
        <p:nvPicPr>
          <p:cNvPr id="83" name="Google Shape;83;p16"/>
          <p:cNvPicPr preferRelativeResize="0"/>
          <p:nvPr/>
        </p:nvPicPr>
        <p:blipFill>
          <a:blip r:embed="rId3">
            <a:alphaModFix/>
          </a:blip>
          <a:stretch>
            <a:fillRect/>
          </a:stretch>
        </p:blipFill>
        <p:spPr>
          <a:xfrm>
            <a:off x="6736162" y="2661378"/>
            <a:ext cx="2160000" cy="1615680"/>
          </a:xfrm>
          <a:prstGeom prst="rect">
            <a:avLst/>
          </a:prstGeom>
          <a:noFill/>
          <a:ln>
            <a:noFill/>
          </a:ln>
        </p:spPr>
      </p:pic>
      <p:sp>
        <p:nvSpPr>
          <p:cNvPr id="84" name="Google Shape;84;p16"/>
          <p:cNvSpPr txBox="1"/>
          <p:nvPr/>
        </p:nvSpPr>
        <p:spPr>
          <a:xfrm>
            <a:off x="6643027" y="4308818"/>
            <a:ext cx="2346270" cy="688207"/>
          </a:xfrm>
          <a:prstGeom prst="rect">
            <a:avLst/>
          </a:prstGeom>
          <a:noFill/>
          <a:ln>
            <a:noFill/>
          </a:ln>
        </p:spPr>
        <p:txBody>
          <a:bodyPr spcFirstLastPara="1" wrap="square" lIns="82930" tIns="82930" rIns="82930" bIns="82930" anchor="t" anchorCtr="0">
            <a:noAutofit/>
          </a:bodyPr>
          <a:lstStyle/>
          <a:p>
            <a:r>
              <a:rPr lang="en-GB" sz="1633">
                <a:latin typeface="Lexend"/>
                <a:ea typeface="Lexend"/>
                <a:cs typeface="Lexend"/>
                <a:sym typeface="Lexend"/>
              </a:rPr>
              <a:t>Yes it really is named after Monty Python</a:t>
            </a:r>
            <a:endParaRPr sz="1633">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136A3B8F-A3E3-2314-93F8-8CC12A68D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5" name="Picture 4">
            <a:extLst>
              <a:ext uri="{FF2B5EF4-FFF2-40B4-BE49-F238E27FC236}">
                <a16:creationId xmlns:a16="http://schemas.microsoft.com/office/drawing/2014/main" id="{C20DF4E6-5587-FF82-E34B-DE83F0260A69}"/>
              </a:ext>
            </a:extLst>
          </p:cNvPr>
          <p:cNvPicPr>
            <a:picLocks noChangeAspect="1"/>
          </p:cNvPicPr>
          <p:nvPr/>
        </p:nvPicPr>
        <p:blipFill>
          <a:blip r:embed="rId5"/>
          <a:stretch>
            <a:fillRect/>
          </a:stretch>
        </p:blipFill>
        <p:spPr>
          <a:xfrm>
            <a:off x="8025484" y="5655958"/>
            <a:ext cx="1118516" cy="1202042"/>
          </a:xfrm>
          <a:prstGeom prst="rect">
            <a:avLst/>
          </a:prstGeom>
        </p:spPr>
      </p:pic>
    </p:spTree>
    <p:extLst>
      <p:ext uri="{BB962C8B-B14F-4D97-AF65-F5344CB8AC3E}">
        <p14:creationId xmlns:p14="http://schemas.microsoft.com/office/powerpoint/2010/main" val="996780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33EECF1-4C0E-84DD-833F-2D9E96E922DE}"/>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26" name="Picture 25" descr="A logo with black text&#10;&#10;Description automatically generated">
            <a:extLst>
              <a:ext uri="{FF2B5EF4-FFF2-40B4-BE49-F238E27FC236}">
                <a16:creationId xmlns:a16="http://schemas.microsoft.com/office/drawing/2014/main" id="{571586BB-6A20-ED0F-7E2F-19F4CC6EF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16" name="Google Shape;638;p72">
            <a:extLst>
              <a:ext uri="{FF2B5EF4-FFF2-40B4-BE49-F238E27FC236}">
                <a16:creationId xmlns:a16="http://schemas.microsoft.com/office/drawing/2014/main" id="{18435556-22A0-4DA7-806F-695589017B97}"/>
              </a:ext>
            </a:extLst>
          </p:cNvPr>
          <p:cNvSpPr txBox="1"/>
          <p:nvPr/>
        </p:nvSpPr>
        <p:spPr>
          <a:xfrm>
            <a:off x="175794" y="203812"/>
            <a:ext cx="7415433" cy="648204"/>
          </a:xfrm>
          <a:prstGeom prst="rect">
            <a:avLst/>
          </a:prstGeom>
          <a:noFill/>
          <a:ln>
            <a:noFill/>
          </a:ln>
        </p:spPr>
        <p:txBody>
          <a:bodyPr spcFirstLastPara="1" wrap="square" lIns="82930" tIns="82930" rIns="82930" bIns="82930" anchor="t" anchorCtr="0">
            <a:noAutofit/>
          </a:bodyPr>
          <a:lstStyle/>
          <a:p>
            <a:pPr algn="l"/>
            <a:r>
              <a:rPr lang="en-GB" sz="2800" i="0" dirty="0">
                <a:solidFill>
                  <a:srgbClr val="000000"/>
                </a:solidFill>
                <a:effectLst/>
                <a:latin typeface="oxygen" panose="02000503000000000000" pitchFamily="2" charset="0"/>
              </a:rPr>
              <a:t>Python Requirements File</a:t>
            </a:r>
          </a:p>
        </p:txBody>
      </p:sp>
      <p:sp>
        <p:nvSpPr>
          <p:cNvPr id="18" name="Google Shape;630;p71">
            <a:extLst>
              <a:ext uri="{FF2B5EF4-FFF2-40B4-BE49-F238E27FC236}">
                <a16:creationId xmlns:a16="http://schemas.microsoft.com/office/drawing/2014/main" id="{29CA949C-21A8-FEF2-16A7-99D2CC9BDF1A}"/>
              </a:ext>
            </a:extLst>
          </p:cNvPr>
          <p:cNvSpPr txBox="1"/>
          <p:nvPr/>
        </p:nvSpPr>
        <p:spPr>
          <a:xfrm>
            <a:off x="175794" y="1131475"/>
            <a:ext cx="8812528" cy="5535043"/>
          </a:xfrm>
          <a:prstGeom prst="rect">
            <a:avLst/>
          </a:prstGeom>
          <a:noFill/>
          <a:ln>
            <a:noFill/>
          </a:ln>
        </p:spPr>
        <p:txBody>
          <a:bodyPr spcFirstLastPara="1" wrap="square" lIns="82930" tIns="82930" rIns="82930" bIns="82930" anchor="t" anchorCtr="0">
            <a:noAutofit/>
          </a:bodyPr>
          <a:lstStyle/>
          <a:p>
            <a:r>
              <a:rPr lang="en-GB" dirty="0">
                <a:latin typeface="Lexend"/>
                <a:ea typeface="Lexend"/>
                <a:cs typeface="Lexend"/>
                <a:sym typeface="Lexend"/>
              </a:rPr>
              <a:t>Python requirements files are a great way to keep track of the Python modules. It is a simple text file that saves a list of the modules and packages required by your project. By creating a Python requirements.txt file, you save yourself the hassle of having to track down and install all of the required modules manually.</a:t>
            </a:r>
          </a:p>
          <a:p>
            <a:endParaRPr lang="en-GB" dirty="0">
              <a:latin typeface="Lexend"/>
              <a:ea typeface="Lexend"/>
              <a:cs typeface="Lexend"/>
              <a:sym typeface="Lexend"/>
            </a:endParaRPr>
          </a:p>
          <a:p>
            <a:r>
              <a:rPr lang="en-GB" dirty="0">
                <a:latin typeface="Lexend"/>
                <a:ea typeface="Lexend"/>
                <a:cs typeface="Lexend"/>
                <a:sym typeface="Lexend"/>
              </a:rPr>
              <a:t>You can also generate a Python requirements.txt file directly from the command line with: </a:t>
            </a:r>
            <a:r>
              <a:rPr lang="en-GB" b="1" dirty="0">
                <a:latin typeface="Lexend"/>
                <a:ea typeface="Lexend"/>
                <a:cs typeface="Lexend"/>
                <a:sym typeface="Lexend"/>
              </a:rPr>
              <a:t>pip freeze &gt; requirements.txt</a:t>
            </a:r>
          </a:p>
          <a:p>
            <a:endParaRPr lang="en-GB" b="1" dirty="0">
              <a:latin typeface="Lexend"/>
              <a:ea typeface="Lexend"/>
              <a:cs typeface="Lexend"/>
              <a:sym typeface="Lexend"/>
            </a:endParaRPr>
          </a:p>
          <a:p>
            <a:r>
              <a:rPr lang="en-GB" dirty="0">
                <a:latin typeface="Lexend"/>
                <a:ea typeface="Lexend"/>
                <a:cs typeface="Lexend"/>
                <a:sym typeface="Lexend"/>
              </a:rPr>
              <a:t>To add more packages to the requirements file, add the names of the modules you want to install, one per line, specifying the version if required.</a:t>
            </a:r>
          </a:p>
          <a:p>
            <a:endParaRPr lang="en-GB" dirty="0">
              <a:latin typeface="Lexend"/>
              <a:ea typeface="Lexend"/>
              <a:cs typeface="Lexend"/>
              <a:sym typeface="Lexend"/>
            </a:endParaRPr>
          </a:p>
          <a:p>
            <a:r>
              <a:rPr lang="en-GB" dirty="0">
                <a:latin typeface="Lexend"/>
                <a:ea typeface="Lexend"/>
                <a:cs typeface="Lexend"/>
                <a:sym typeface="Lexend"/>
              </a:rPr>
              <a:t>Example:</a:t>
            </a:r>
            <a:br>
              <a:rPr lang="en-GB" dirty="0">
                <a:latin typeface="Lexend"/>
                <a:ea typeface="Lexend"/>
                <a:cs typeface="Lexend"/>
                <a:sym typeface="Lexend"/>
              </a:rPr>
            </a:br>
            <a:endParaRPr lang="en-GB" dirty="0">
              <a:latin typeface="Lexend"/>
              <a:ea typeface="Lexend"/>
              <a:cs typeface="Lexend"/>
              <a:sym typeface="Lexend"/>
            </a:endParaRPr>
          </a:p>
          <a:p>
            <a:r>
              <a:rPr lang="en-GB" b="1" dirty="0" err="1">
                <a:latin typeface="Lexend"/>
                <a:ea typeface="Lexend"/>
                <a:cs typeface="Lexend"/>
                <a:sym typeface="Lexend"/>
              </a:rPr>
              <a:t>tensorflow</a:t>
            </a:r>
            <a:r>
              <a:rPr lang="en-GB" b="1" dirty="0">
                <a:latin typeface="Lexend"/>
                <a:ea typeface="Lexend"/>
                <a:cs typeface="Lexend"/>
                <a:sym typeface="Lexend"/>
              </a:rPr>
              <a:t>==2.3.1  </a:t>
            </a:r>
          </a:p>
          <a:p>
            <a:r>
              <a:rPr lang="en-GB" b="1" dirty="0" err="1">
                <a:latin typeface="Lexend"/>
                <a:ea typeface="Lexend"/>
                <a:cs typeface="Lexend"/>
                <a:sym typeface="Lexend"/>
              </a:rPr>
              <a:t>uvicorn</a:t>
            </a:r>
            <a:r>
              <a:rPr lang="en-GB" b="1" dirty="0">
                <a:latin typeface="Lexend"/>
                <a:ea typeface="Lexend"/>
                <a:cs typeface="Lexend"/>
                <a:sym typeface="Lexend"/>
              </a:rPr>
              <a:t>==0.12.2  </a:t>
            </a:r>
          </a:p>
          <a:p>
            <a:r>
              <a:rPr lang="en-GB" b="1" dirty="0" err="1">
                <a:latin typeface="Lexend"/>
                <a:ea typeface="Lexend"/>
                <a:cs typeface="Lexend"/>
                <a:sym typeface="Lexend"/>
              </a:rPr>
              <a:t>fastapi</a:t>
            </a:r>
            <a:r>
              <a:rPr lang="en-GB" b="1" dirty="0">
                <a:latin typeface="Lexend"/>
                <a:ea typeface="Lexend"/>
                <a:cs typeface="Lexend"/>
                <a:sym typeface="Lexend"/>
              </a:rPr>
              <a:t>==0.63.0 </a:t>
            </a:r>
            <a:br>
              <a:rPr lang="en-GB" b="1" dirty="0">
                <a:latin typeface="Lexend"/>
                <a:ea typeface="Lexend"/>
                <a:cs typeface="Lexend"/>
                <a:sym typeface="Lexend"/>
              </a:rPr>
            </a:br>
            <a:br>
              <a:rPr lang="en-GB" dirty="0">
                <a:latin typeface="Lexend"/>
                <a:ea typeface="Lexend"/>
                <a:cs typeface="Lexend"/>
                <a:sym typeface="Lexend"/>
              </a:rPr>
            </a:br>
            <a:r>
              <a:rPr lang="en-GB" dirty="0">
                <a:latin typeface="Lexend"/>
                <a:ea typeface="Lexend"/>
                <a:cs typeface="Lexend"/>
                <a:sym typeface="Lexend"/>
              </a:rPr>
              <a:t>Save the file after adding all the necessary modules and close the document once done.</a:t>
            </a:r>
            <a:br>
              <a:rPr lang="en-GB" dirty="0">
                <a:latin typeface="Lexend"/>
                <a:ea typeface="Lexend"/>
                <a:cs typeface="Lexend"/>
                <a:sym typeface="Lexend"/>
              </a:rPr>
            </a:br>
            <a:br>
              <a:rPr lang="en-GB" dirty="0">
                <a:latin typeface="Lexend"/>
                <a:ea typeface="Lexend"/>
                <a:cs typeface="Lexend"/>
                <a:sym typeface="Lexend"/>
              </a:rPr>
            </a:br>
            <a:br>
              <a:rPr lang="en-GB" dirty="0">
                <a:latin typeface="Lexend"/>
                <a:ea typeface="Lexend"/>
                <a:cs typeface="Lexend"/>
                <a:sym typeface="Lexend"/>
              </a:rPr>
            </a:br>
            <a:endParaRPr dirty="0">
              <a:latin typeface="Lexend"/>
              <a:ea typeface="Lexend"/>
              <a:cs typeface="Lexend"/>
              <a:sym typeface="Lexend"/>
            </a:endParaRPr>
          </a:p>
        </p:txBody>
      </p:sp>
    </p:spTree>
    <p:extLst>
      <p:ext uri="{BB962C8B-B14F-4D97-AF65-F5344CB8AC3E}">
        <p14:creationId xmlns:p14="http://schemas.microsoft.com/office/powerpoint/2010/main" val="1556225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33EECF1-4C0E-84DD-833F-2D9E96E922DE}"/>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26" name="Picture 25" descr="A logo with black text&#10;&#10;Description automatically generated">
            <a:extLst>
              <a:ext uri="{FF2B5EF4-FFF2-40B4-BE49-F238E27FC236}">
                <a16:creationId xmlns:a16="http://schemas.microsoft.com/office/drawing/2014/main" id="{571586BB-6A20-ED0F-7E2F-19F4CC6EF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16" name="Google Shape;638;p72">
            <a:extLst>
              <a:ext uri="{FF2B5EF4-FFF2-40B4-BE49-F238E27FC236}">
                <a16:creationId xmlns:a16="http://schemas.microsoft.com/office/drawing/2014/main" id="{18435556-22A0-4DA7-806F-695589017B97}"/>
              </a:ext>
            </a:extLst>
          </p:cNvPr>
          <p:cNvSpPr txBox="1"/>
          <p:nvPr/>
        </p:nvSpPr>
        <p:spPr>
          <a:xfrm>
            <a:off x="175794" y="203812"/>
            <a:ext cx="8259546" cy="648204"/>
          </a:xfrm>
          <a:prstGeom prst="rect">
            <a:avLst/>
          </a:prstGeom>
          <a:noFill/>
          <a:ln>
            <a:noFill/>
          </a:ln>
        </p:spPr>
        <p:txBody>
          <a:bodyPr spcFirstLastPara="1" wrap="square" lIns="82930" tIns="82930" rIns="82930" bIns="82930" anchor="t" anchorCtr="0">
            <a:noAutofit/>
          </a:bodyPr>
          <a:lstStyle/>
          <a:p>
            <a:pPr algn="l"/>
            <a:r>
              <a:rPr lang="en-GB" sz="2800" dirty="0">
                <a:solidFill>
                  <a:srgbClr val="000000"/>
                </a:solidFill>
                <a:latin typeface="oxygen" panose="02000503000000000000" pitchFamily="2" charset="0"/>
              </a:rPr>
              <a:t>I</a:t>
            </a:r>
            <a:r>
              <a:rPr lang="en-GB" sz="2800" dirty="0"/>
              <a:t>nstalling Python Packages From a Requirements File</a:t>
            </a:r>
            <a:endParaRPr lang="en-GB" sz="2800" i="0" dirty="0">
              <a:solidFill>
                <a:srgbClr val="000000"/>
              </a:solidFill>
              <a:effectLst/>
              <a:latin typeface="oxygen" panose="02000503000000000000" pitchFamily="2" charset="0"/>
            </a:endParaRPr>
          </a:p>
        </p:txBody>
      </p:sp>
      <p:sp>
        <p:nvSpPr>
          <p:cNvPr id="3" name="Rectangle 2">
            <a:extLst>
              <a:ext uri="{FF2B5EF4-FFF2-40B4-BE49-F238E27FC236}">
                <a16:creationId xmlns:a16="http://schemas.microsoft.com/office/drawing/2014/main" id="{424CD7DF-BD96-2791-F141-92AD3797DCFB}"/>
              </a:ext>
            </a:extLst>
          </p:cNvPr>
          <p:cNvSpPr>
            <a:spLocks noChangeArrowheads="1"/>
          </p:cNvSpPr>
          <p:nvPr/>
        </p:nvSpPr>
        <p:spPr bwMode="auto">
          <a:xfrm>
            <a:off x="338763" y="1521381"/>
            <a:ext cx="825954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Why Use pip install?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Simplifies package management.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Ensures all required dependencies are installed for your project.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Steps to Install:</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dirty="0">
                <a:latin typeface="Arial" panose="020B0604020202020204" pitchFamily="34" charset="0"/>
              </a:rPr>
              <a:t>Open a terminal or command prompt.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dirty="0">
                <a:latin typeface="Arial" panose="020B0604020202020204" pitchFamily="34" charset="0"/>
              </a:rPr>
              <a:t>Navigate to your Python project directory.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dirty="0">
                <a:latin typeface="Arial" panose="020B0604020202020204" pitchFamily="34" charset="0"/>
              </a:rPr>
              <a:t>Run the command:</a:t>
            </a:r>
          </a:p>
          <a:p>
            <a:pPr lvl="1" eaLnBrk="0" fontAlgn="base" hangingPunct="0">
              <a:spcBef>
                <a:spcPct val="0"/>
              </a:spcBef>
              <a:spcAft>
                <a:spcPct val="0"/>
              </a:spcAft>
            </a:pPr>
            <a:r>
              <a:rPr lang="en-US" altLang="en-US" b="1" dirty="0">
                <a:latin typeface="Arial" panose="020B0604020202020204" pitchFamily="34" charset="0"/>
              </a:rPr>
              <a:t>pip install -r requirements.txt</a:t>
            </a:r>
            <a:r>
              <a:rPr lang="en-US" altLang="en-US" dirty="0">
                <a:latin typeface="Arial" panose="020B0604020202020204" pitchFamily="34" charset="0"/>
              </a:rPr>
              <a:t> </a:t>
            </a:r>
            <a:br>
              <a:rPr lang="en-US" altLang="en-US" dirty="0">
                <a:latin typeface="Arial" panose="020B0604020202020204" pitchFamily="34" charset="0"/>
              </a:rPr>
            </a:b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Outcome: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All modules in requirements.txt are installed in your project environment.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2878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4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Notebooks</a:t>
            </a:r>
            <a:endParaRPr sz="2721">
              <a:latin typeface="Lexend Black"/>
              <a:ea typeface="Lexend Black"/>
              <a:cs typeface="Lexend Black"/>
              <a:sym typeface="Lexend Black"/>
            </a:endParaRPr>
          </a:p>
        </p:txBody>
      </p:sp>
      <p:sp>
        <p:nvSpPr>
          <p:cNvPr id="376" name="Google Shape;376;p46"/>
          <p:cNvSpPr txBox="1"/>
          <p:nvPr/>
        </p:nvSpPr>
        <p:spPr>
          <a:xfrm>
            <a:off x="175794" y="1131475"/>
            <a:ext cx="6073580" cy="5692059"/>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Jupyter Notebooks (.ipynb) are a type of document, much like a Word document (.docx) or a Portable Document File (.pdf).</a:t>
            </a:r>
            <a:endParaRPr sz="2086">
              <a:latin typeface="Lexend"/>
              <a:ea typeface="Lexend"/>
              <a:cs typeface="Lexend"/>
              <a:sym typeface="Lexend"/>
            </a:endParaRPr>
          </a:p>
          <a:p>
            <a:endParaRPr sz="2086">
              <a:latin typeface="Lexend"/>
              <a:ea typeface="Lexend"/>
              <a:cs typeface="Lexend"/>
              <a:sym typeface="Lexend"/>
            </a:endParaRPr>
          </a:p>
          <a:p>
            <a:r>
              <a:rPr lang="en-GB" sz="2086">
                <a:latin typeface="Lexend"/>
                <a:ea typeface="Lexend"/>
                <a:cs typeface="Lexend"/>
                <a:sym typeface="Lexend"/>
              </a:rPr>
              <a:t>The key aspects of Jupyter Notebooks are :</a:t>
            </a:r>
            <a:endParaRPr sz="2086">
              <a:latin typeface="Lexend"/>
              <a:ea typeface="Lexend"/>
              <a:cs typeface="Lexend"/>
              <a:sym typeface="Lexend"/>
            </a:endParaRPr>
          </a:p>
          <a:p>
            <a:r>
              <a:rPr lang="en-GB" sz="2086">
                <a:latin typeface="Lexend"/>
                <a:ea typeface="Lexend"/>
                <a:cs typeface="Lexend"/>
                <a:sym typeface="Lexend"/>
              </a:rPr>
              <a:t>- they are an open format</a:t>
            </a:r>
            <a:endParaRPr sz="2086">
              <a:latin typeface="Lexend"/>
              <a:ea typeface="Lexend"/>
              <a:cs typeface="Lexend"/>
              <a:sym typeface="Lexend"/>
            </a:endParaRPr>
          </a:p>
          <a:p>
            <a:r>
              <a:rPr lang="en-GB" sz="2086">
                <a:latin typeface="Lexend"/>
                <a:ea typeface="Lexend"/>
                <a:cs typeface="Lexend"/>
                <a:sym typeface="Lexend"/>
              </a:rPr>
              <a:t>- they are made up of cells</a:t>
            </a:r>
            <a:endParaRPr sz="2086">
              <a:latin typeface="Lexend"/>
              <a:ea typeface="Lexend"/>
              <a:cs typeface="Lexend"/>
              <a:sym typeface="Lexend"/>
            </a:endParaRPr>
          </a:p>
          <a:p>
            <a:r>
              <a:rPr lang="en-GB" sz="2086">
                <a:latin typeface="Lexend"/>
                <a:ea typeface="Lexend"/>
                <a:cs typeface="Lexend"/>
                <a:sym typeface="Lexend"/>
              </a:rPr>
              <a:t>- each cell can contain either narrative text / images (markdown) or a block of Python code that can be executed</a:t>
            </a:r>
            <a:endParaRPr sz="2086">
              <a:latin typeface="Lexend"/>
              <a:ea typeface="Lexend"/>
              <a:cs typeface="Lexend"/>
              <a:sym typeface="Lexend"/>
            </a:endParaRPr>
          </a:p>
          <a:p>
            <a:endParaRPr sz="2086">
              <a:latin typeface="Lexend"/>
              <a:ea typeface="Lexend"/>
              <a:cs typeface="Lexend"/>
              <a:sym typeface="Lexend"/>
            </a:endParaRPr>
          </a:p>
          <a:p>
            <a:r>
              <a:rPr lang="en-GB" sz="2086">
                <a:latin typeface="Lexend"/>
                <a:ea typeface="Lexend"/>
                <a:cs typeface="Lexend"/>
                <a:sym typeface="Lexend"/>
              </a:rPr>
              <a:t>Because of the above, they’re great for sharing code (so you can explain what your code does in a friendly way), or for teaching!</a:t>
            </a:r>
            <a:endParaRPr sz="2086">
              <a:latin typeface="Lexend"/>
              <a:ea typeface="Lexend"/>
              <a:cs typeface="Lexend"/>
              <a:sym typeface="Lexend"/>
            </a:endParaRPr>
          </a:p>
          <a:p>
            <a:endParaRPr sz="2086">
              <a:latin typeface="Lexend"/>
              <a:ea typeface="Lexend"/>
              <a:cs typeface="Lexend"/>
              <a:sym typeface="Lexend"/>
            </a:endParaRPr>
          </a:p>
          <a:p>
            <a:r>
              <a:rPr lang="en-GB" sz="2086">
                <a:latin typeface="Lexend"/>
                <a:ea typeface="Lexend"/>
                <a:cs typeface="Lexend"/>
                <a:sym typeface="Lexend"/>
              </a:rPr>
              <a:t>VSCode can open Jupyter Notebooks, as long as you installed the Jupyter extension.</a:t>
            </a:r>
            <a:endParaRPr sz="2086">
              <a:latin typeface="Lexend"/>
              <a:ea typeface="Lexend"/>
              <a:cs typeface="Lexend"/>
              <a:sym typeface="Lexend"/>
            </a:endParaRPr>
          </a:p>
        </p:txBody>
      </p:sp>
      <p:pic>
        <p:nvPicPr>
          <p:cNvPr id="378" name="Google Shape;378;p46"/>
          <p:cNvPicPr preferRelativeResize="0"/>
          <p:nvPr/>
        </p:nvPicPr>
        <p:blipFill>
          <a:blip r:embed="rId3">
            <a:alphaModFix/>
          </a:blip>
          <a:stretch>
            <a:fillRect/>
          </a:stretch>
        </p:blipFill>
        <p:spPr>
          <a:xfrm>
            <a:off x="6360288" y="2464688"/>
            <a:ext cx="2618147" cy="3025640"/>
          </a:xfrm>
          <a:prstGeom prst="rect">
            <a:avLst/>
          </a:prstGeom>
          <a:noFill/>
          <a:ln>
            <a:noFill/>
          </a:ln>
        </p:spPr>
      </p:pic>
      <p:pic>
        <p:nvPicPr>
          <p:cNvPr id="2" name="Picture 1">
            <a:extLst>
              <a:ext uri="{FF2B5EF4-FFF2-40B4-BE49-F238E27FC236}">
                <a16:creationId xmlns:a16="http://schemas.microsoft.com/office/drawing/2014/main" id="{99065845-6836-D249-2356-315C03C178F9}"/>
              </a:ext>
            </a:extLst>
          </p:cNvPr>
          <p:cNvPicPr>
            <a:picLocks noChangeAspect="1"/>
          </p:cNvPicPr>
          <p:nvPr/>
        </p:nvPicPr>
        <p:blipFill>
          <a:blip r:embed="rId4"/>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78BBADFF-685C-3310-F4E8-74B4421E7A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2" name="Picture 1">
            <a:extLst>
              <a:ext uri="{FF2B5EF4-FFF2-40B4-BE49-F238E27FC236}">
                <a16:creationId xmlns:a16="http://schemas.microsoft.com/office/drawing/2014/main" id="{2FE0A0EB-3A8F-0026-467D-EC8F8D90E06D}"/>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B3294875-412E-7286-1551-2BB16D420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83" name="Google Shape;383;p47"/>
          <p:cNvPicPr preferRelativeResize="0"/>
          <p:nvPr/>
        </p:nvPicPr>
        <p:blipFill>
          <a:blip r:embed="rId5">
            <a:alphaModFix/>
          </a:blip>
          <a:stretch>
            <a:fillRect/>
          </a:stretch>
        </p:blipFill>
        <p:spPr>
          <a:xfrm>
            <a:off x="131415" y="1190299"/>
            <a:ext cx="6626403" cy="3993993"/>
          </a:xfrm>
          <a:prstGeom prst="rect">
            <a:avLst/>
          </a:prstGeom>
          <a:noFill/>
          <a:ln>
            <a:noFill/>
          </a:ln>
        </p:spPr>
      </p:pic>
      <p:sp>
        <p:nvSpPr>
          <p:cNvPr id="385" name="Google Shape;385;p4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Overview</a:t>
            </a:r>
            <a:endParaRPr sz="2721">
              <a:latin typeface="Lexend Black"/>
              <a:ea typeface="Lexend Black"/>
              <a:cs typeface="Lexend Black"/>
              <a:sym typeface="Lexend Black"/>
            </a:endParaRPr>
          </a:p>
        </p:txBody>
      </p:sp>
      <p:sp>
        <p:nvSpPr>
          <p:cNvPr id="386" name="Google Shape;386;p47"/>
          <p:cNvSpPr txBox="1"/>
          <p:nvPr/>
        </p:nvSpPr>
        <p:spPr>
          <a:xfrm>
            <a:off x="6837438" y="1190299"/>
            <a:ext cx="2205309" cy="2723709"/>
          </a:xfrm>
          <a:prstGeom prst="rect">
            <a:avLst/>
          </a:prstGeom>
          <a:noFill/>
          <a:ln>
            <a:noFill/>
          </a:ln>
        </p:spPr>
        <p:txBody>
          <a:bodyPr spcFirstLastPara="1" wrap="square" lIns="82930" tIns="82930" rIns="82930" bIns="82930" anchor="t" anchorCtr="0">
            <a:noAutofit/>
          </a:bodyPr>
          <a:lstStyle/>
          <a:p>
            <a:r>
              <a:rPr lang="en-GB" sz="2086" i="1">
                <a:latin typeface="Lexend"/>
                <a:ea typeface="Lexend"/>
                <a:cs typeface="Lexend"/>
                <a:sym typeface="Lexend"/>
              </a:rPr>
              <a:t>Markdown cells</a:t>
            </a:r>
            <a:r>
              <a:rPr lang="en-GB" sz="2086">
                <a:latin typeface="Lexend"/>
                <a:ea typeface="Lexend"/>
                <a:cs typeface="Lexend"/>
                <a:sym typeface="Lexend"/>
              </a:rPr>
              <a:t> : These are cells that contain formatted text, images, even videos that narrate the code.</a:t>
            </a:r>
            <a:endParaRPr sz="2086">
              <a:latin typeface="Lexend"/>
              <a:ea typeface="Lexend"/>
              <a:cs typeface="Lexend"/>
              <a:sym typeface="Lexend"/>
            </a:endParaRPr>
          </a:p>
        </p:txBody>
      </p:sp>
      <p:cxnSp>
        <p:nvCxnSpPr>
          <p:cNvPr id="388" name="Google Shape;388;p47"/>
          <p:cNvCxnSpPr/>
          <p:nvPr/>
        </p:nvCxnSpPr>
        <p:spPr>
          <a:xfrm rot="10800000">
            <a:off x="5764377" y="1817051"/>
            <a:ext cx="1079252" cy="532823"/>
          </a:xfrm>
          <a:prstGeom prst="straightConnector1">
            <a:avLst/>
          </a:prstGeom>
          <a:noFill/>
          <a:ln w="9525" cap="flat" cmpd="sng">
            <a:solidFill>
              <a:srgbClr val="FFFFFF"/>
            </a:solidFill>
            <a:prstDash val="solid"/>
            <a:round/>
            <a:headEnd type="none" w="med" len="med"/>
            <a:tailEnd type="triangle" w="med" len="med"/>
          </a:ln>
        </p:spPr>
      </p:cxnSp>
      <p:cxnSp>
        <p:nvCxnSpPr>
          <p:cNvPr id="389" name="Google Shape;389;p47"/>
          <p:cNvCxnSpPr/>
          <p:nvPr/>
        </p:nvCxnSpPr>
        <p:spPr>
          <a:xfrm flipH="1">
            <a:off x="6584088" y="2732347"/>
            <a:ext cx="280018" cy="457716"/>
          </a:xfrm>
          <a:prstGeom prst="straightConnector1">
            <a:avLst/>
          </a:prstGeom>
          <a:noFill/>
          <a:ln w="9525" cap="flat" cmpd="sng">
            <a:solidFill>
              <a:srgbClr val="FFFFFF"/>
            </a:solidFill>
            <a:prstDash val="solid"/>
            <a:round/>
            <a:headEnd type="none" w="med" len="med"/>
            <a:tailEnd type="triangle" w="med" len="med"/>
          </a:ln>
        </p:spPr>
      </p:cxnSp>
      <p:sp>
        <p:nvSpPr>
          <p:cNvPr id="390" name="Google Shape;390;p47"/>
          <p:cNvSpPr txBox="1"/>
          <p:nvPr/>
        </p:nvSpPr>
        <p:spPr>
          <a:xfrm>
            <a:off x="6837438" y="4036102"/>
            <a:ext cx="2205309" cy="2723709"/>
          </a:xfrm>
          <a:prstGeom prst="rect">
            <a:avLst/>
          </a:prstGeom>
          <a:noFill/>
          <a:ln>
            <a:noFill/>
          </a:ln>
        </p:spPr>
        <p:txBody>
          <a:bodyPr spcFirstLastPara="1" wrap="square" lIns="82930" tIns="82930" rIns="82930" bIns="82930" anchor="t" anchorCtr="0">
            <a:noAutofit/>
          </a:bodyPr>
          <a:lstStyle/>
          <a:p>
            <a:r>
              <a:rPr lang="en-GB" sz="2086" i="1">
                <a:latin typeface="Lexend"/>
                <a:ea typeface="Lexend"/>
                <a:cs typeface="Lexend"/>
                <a:sym typeface="Lexend"/>
              </a:rPr>
              <a:t>Code cells</a:t>
            </a:r>
            <a:r>
              <a:rPr lang="en-GB" sz="2086">
                <a:latin typeface="Lexend"/>
                <a:ea typeface="Lexend"/>
                <a:cs typeface="Lexend"/>
                <a:sym typeface="Lexend"/>
              </a:rPr>
              <a:t> : These contain blocks of code that are run individually, and can be run in any order.</a:t>
            </a:r>
            <a:endParaRPr sz="2086">
              <a:latin typeface="Lexend"/>
              <a:ea typeface="Lexend"/>
              <a:cs typeface="Lexend"/>
              <a:sym typeface="Lexend"/>
            </a:endParaRPr>
          </a:p>
        </p:txBody>
      </p:sp>
      <p:cxnSp>
        <p:nvCxnSpPr>
          <p:cNvPr id="391" name="Google Shape;391;p47"/>
          <p:cNvCxnSpPr/>
          <p:nvPr/>
        </p:nvCxnSpPr>
        <p:spPr>
          <a:xfrm rot="10800000">
            <a:off x="4910718" y="2732233"/>
            <a:ext cx="1932911" cy="1982438"/>
          </a:xfrm>
          <a:prstGeom prst="straightConnector1">
            <a:avLst/>
          </a:prstGeom>
          <a:noFill/>
          <a:ln w="9525" cap="flat" cmpd="sng">
            <a:solidFill>
              <a:srgbClr val="FFFFFF"/>
            </a:solidFill>
            <a:prstDash val="solid"/>
            <a:round/>
            <a:headEnd type="none" w="med" len="med"/>
            <a:tailEnd type="triangle" w="med" len="med"/>
          </a:ln>
        </p:spPr>
      </p:cxnSp>
      <p:cxnSp>
        <p:nvCxnSpPr>
          <p:cNvPr id="392" name="Google Shape;392;p47"/>
          <p:cNvCxnSpPr/>
          <p:nvPr/>
        </p:nvCxnSpPr>
        <p:spPr>
          <a:xfrm rot="10800000">
            <a:off x="5648452" y="3756901"/>
            <a:ext cx="1195177" cy="1191640"/>
          </a:xfrm>
          <a:prstGeom prst="straightConnector1">
            <a:avLst/>
          </a:prstGeom>
          <a:noFill/>
          <a:ln w="9525" cap="flat" cmpd="sng">
            <a:solidFill>
              <a:srgbClr val="FFFFFF"/>
            </a:solidFill>
            <a:prstDash val="solid"/>
            <a:round/>
            <a:headEnd type="none" w="med" len="med"/>
            <a:tailEnd type="triangle" w="med" len="med"/>
          </a:ln>
        </p:spPr>
      </p:cxnSp>
      <p:sp>
        <p:nvSpPr>
          <p:cNvPr id="393" name="Google Shape;393;p47"/>
          <p:cNvSpPr txBox="1"/>
          <p:nvPr/>
        </p:nvSpPr>
        <p:spPr>
          <a:xfrm>
            <a:off x="131414" y="5306386"/>
            <a:ext cx="6626268" cy="1494788"/>
          </a:xfrm>
          <a:prstGeom prst="rect">
            <a:avLst/>
          </a:prstGeom>
          <a:noFill/>
          <a:ln>
            <a:noFill/>
          </a:ln>
        </p:spPr>
        <p:txBody>
          <a:bodyPr spcFirstLastPara="1" wrap="square" lIns="82930" tIns="82930" rIns="82930" bIns="82930" anchor="t" anchorCtr="0">
            <a:noAutofit/>
          </a:bodyPr>
          <a:lstStyle/>
          <a:p>
            <a:r>
              <a:rPr lang="en-GB" sz="2086" i="1">
                <a:latin typeface="Lexend"/>
                <a:ea typeface="Lexend"/>
                <a:cs typeface="Lexend"/>
                <a:sym typeface="Lexend"/>
              </a:rPr>
              <a:t>Outputs</a:t>
            </a:r>
            <a:r>
              <a:rPr lang="en-GB" sz="2086">
                <a:latin typeface="Lexend"/>
                <a:ea typeface="Lexend"/>
                <a:cs typeface="Lexend"/>
                <a:sym typeface="Lexend"/>
              </a:rPr>
              <a:t> : These are the outputs for the code cells, with each output sitting just below the code cell.  They’ll only appear once an output is generated.  Not all code cells will generate outputs.</a:t>
            </a:r>
            <a:endParaRPr sz="2086">
              <a:latin typeface="Lexend"/>
              <a:ea typeface="Lexend"/>
              <a:cs typeface="Lexend"/>
              <a:sym typeface="Lexend"/>
            </a:endParaRPr>
          </a:p>
        </p:txBody>
      </p:sp>
      <p:cxnSp>
        <p:nvCxnSpPr>
          <p:cNvPr id="394" name="Google Shape;394;p47"/>
          <p:cNvCxnSpPr/>
          <p:nvPr/>
        </p:nvCxnSpPr>
        <p:spPr>
          <a:xfrm rot="10800000">
            <a:off x="4043384" y="4767554"/>
            <a:ext cx="425061" cy="589153"/>
          </a:xfrm>
          <a:prstGeom prst="straightConnector1">
            <a:avLst/>
          </a:prstGeom>
          <a:noFill/>
          <a:ln w="9525" cap="flat" cmpd="sng">
            <a:solidFill>
              <a:srgbClr val="FFFFFF"/>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4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01" name="Google Shape;401;p48"/>
          <p:cNvSpPr txBox="1"/>
          <p:nvPr/>
        </p:nvSpPr>
        <p:spPr>
          <a:xfrm>
            <a:off x="175794" y="1131475"/>
            <a:ext cx="8812528" cy="1122792"/>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Let’s now create a Jupyter notebook in VSCode and demo how they work.  First we select File &gt; New File, then select Jupyter Notebook.</a:t>
            </a:r>
            <a:endParaRPr sz="2086">
              <a:latin typeface="Lexend"/>
              <a:ea typeface="Lexend"/>
              <a:cs typeface="Lexend"/>
              <a:sym typeface="Lexend"/>
            </a:endParaRPr>
          </a:p>
        </p:txBody>
      </p:sp>
      <p:pic>
        <p:nvPicPr>
          <p:cNvPr id="403" name="Google Shape;403;p48"/>
          <p:cNvPicPr preferRelativeResize="0"/>
          <p:nvPr/>
        </p:nvPicPr>
        <p:blipFill>
          <a:blip r:embed="rId3">
            <a:alphaModFix/>
          </a:blip>
          <a:stretch>
            <a:fillRect/>
          </a:stretch>
        </p:blipFill>
        <p:spPr>
          <a:xfrm>
            <a:off x="138241" y="2392507"/>
            <a:ext cx="8631360" cy="1909440"/>
          </a:xfrm>
          <a:prstGeom prst="rect">
            <a:avLst/>
          </a:prstGeom>
          <a:noFill/>
          <a:ln>
            <a:noFill/>
          </a:ln>
        </p:spPr>
      </p:pic>
      <p:pic>
        <p:nvPicPr>
          <p:cNvPr id="2" name="Picture 1">
            <a:extLst>
              <a:ext uri="{FF2B5EF4-FFF2-40B4-BE49-F238E27FC236}">
                <a16:creationId xmlns:a16="http://schemas.microsoft.com/office/drawing/2014/main" id="{2482296B-5B65-47B7-ACA8-CB0477C84E63}"/>
              </a:ext>
            </a:extLst>
          </p:cNvPr>
          <p:cNvPicPr>
            <a:picLocks noChangeAspect="1"/>
          </p:cNvPicPr>
          <p:nvPr/>
        </p:nvPicPr>
        <p:blipFill>
          <a:blip r:embed="rId4"/>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DC50F2E0-D306-88FA-9C87-8DD836B4C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4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10" name="Google Shape;410;p49"/>
          <p:cNvSpPr txBox="1"/>
          <p:nvPr/>
        </p:nvSpPr>
        <p:spPr>
          <a:xfrm>
            <a:off x="175794" y="1131475"/>
            <a:ext cx="8812528" cy="1122792"/>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When we first create a Jupyter Notebook, it will give us a blank code cell.  We can tell it’s a code cell, as it’ll have the language (Python here) labelled on the right.</a:t>
            </a:r>
            <a:endParaRPr sz="2086">
              <a:latin typeface="Lexend"/>
              <a:ea typeface="Lexend"/>
              <a:cs typeface="Lexend"/>
              <a:sym typeface="Lexend"/>
            </a:endParaRPr>
          </a:p>
        </p:txBody>
      </p:sp>
      <p:pic>
        <p:nvPicPr>
          <p:cNvPr id="412" name="Google Shape;412;p49"/>
          <p:cNvPicPr preferRelativeResize="0"/>
          <p:nvPr/>
        </p:nvPicPr>
        <p:blipFill>
          <a:blip r:embed="rId3">
            <a:alphaModFix/>
          </a:blip>
          <a:stretch>
            <a:fillRect/>
          </a:stretch>
        </p:blipFill>
        <p:spPr>
          <a:xfrm>
            <a:off x="148299" y="2254267"/>
            <a:ext cx="8867518" cy="655086"/>
          </a:xfrm>
          <a:prstGeom prst="rect">
            <a:avLst/>
          </a:prstGeom>
          <a:noFill/>
          <a:ln>
            <a:noFill/>
          </a:ln>
        </p:spPr>
      </p:pic>
      <p:sp>
        <p:nvSpPr>
          <p:cNvPr id="413" name="Google Shape;413;p49"/>
          <p:cNvSpPr txBox="1"/>
          <p:nvPr/>
        </p:nvSpPr>
        <p:spPr>
          <a:xfrm>
            <a:off x="175794" y="2928595"/>
            <a:ext cx="8812528" cy="794064"/>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Let’s type in some simple code and run it using the play button on the left (or by hitting CTRL + ENTER).</a:t>
            </a:r>
            <a:endParaRPr sz="2086">
              <a:latin typeface="Lexend"/>
              <a:ea typeface="Lexend"/>
              <a:cs typeface="Lexend"/>
              <a:sym typeface="Lexend"/>
            </a:endParaRPr>
          </a:p>
        </p:txBody>
      </p:sp>
      <p:pic>
        <p:nvPicPr>
          <p:cNvPr id="414" name="Google Shape;414;p49"/>
          <p:cNvPicPr preferRelativeResize="0"/>
          <p:nvPr/>
        </p:nvPicPr>
        <p:blipFill>
          <a:blip r:embed="rId4">
            <a:alphaModFix/>
          </a:blip>
          <a:stretch>
            <a:fillRect/>
          </a:stretch>
        </p:blipFill>
        <p:spPr>
          <a:xfrm>
            <a:off x="138241" y="3860898"/>
            <a:ext cx="8867518" cy="841633"/>
          </a:xfrm>
          <a:prstGeom prst="rect">
            <a:avLst/>
          </a:prstGeom>
          <a:noFill/>
          <a:ln>
            <a:noFill/>
          </a:ln>
        </p:spPr>
      </p:pic>
      <p:sp>
        <p:nvSpPr>
          <p:cNvPr id="415" name="Google Shape;415;p49"/>
          <p:cNvSpPr txBox="1"/>
          <p:nvPr/>
        </p:nvSpPr>
        <p:spPr>
          <a:xfrm>
            <a:off x="175794" y="4794835"/>
            <a:ext cx="8812528" cy="1067822"/>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Whilst the code is running, a little circle will rotate, and once it’s complete, we’ll get a little tick, along with the time it took to run the cell.</a:t>
            </a:r>
            <a:endParaRPr sz="2086">
              <a:latin typeface="Lexend"/>
              <a:ea typeface="Lexend"/>
              <a:cs typeface="Lexend"/>
              <a:sym typeface="Lexend"/>
            </a:endParaRPr>
          </a:p>
        </p:txBody>
      </p:sp>
      <p:pic>
        <p:nvPicPr>
          <p:cNvPr id="2" name="Picture 1">
            <a:extLst>
              <a:ext uri="{FF2B5EF4-FFF2-40B4-BE49-F238E27FC236}">
                <a16:creationId xmlns:a16="http://schemas.microsoft.com/office/drawing/2014/main" id="{491B7BC9-10DA-345A-6D62-2EB2EF04FAF2}"/>
              </a:ext>
            </a:extLst>
          </p:cNvPr>
          <p:cNvPicPr>
            <a:picLocks noChangeAspect="1"/>
          </p:cNvPicPr>
          <p:nvPr/>
        </p:nvPicPr>
        <p:blipFill>
          <a:blip r:embed="rId5"/>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4E5342CF-2A9A-E182-996B-2E91C5B61B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2" name="Picture 1">
            <a:extLst>
              <a:ext uri="{FF2B5EF4-FFF2-40B4-BE49-F238E27FC236}">
                <a16:creationId xmlns:a16="http://schemas.microsoft.com/office/drawing/2014/main" id="{3DFCD835-9E67-B9DE-AADD-73653257EC47}"/>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54DBA75D-4E6D-8AB7-A641-666B6D3B4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421" name="Google Shape;421;p5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22" name="Google Shape;422;p50"/>
          <p:cNvSpPr txBox="1"/>
          <p:nvPr/>
        </p:nvSpPr>
        <p:spPr>
          <a:xfrm>
            <a:off x="175794" y="1131475"/>
            <a:ext cx="8812528" cy="1457507"/>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Now let’s add a Markdown cell by clicking the + Markdown button at the top.  New cells will appear below the current cell (whichever one we’re currently clicked into, or at the end if we’re not clicked into any).</a:t>
            </a:r>
            <a:endParaRPr sz="2086">
              <a:latin typeface="Lexend"/>
              <a:ea typeface="Lexend"/>
              <a:cs typeface="Lexend"/>
              <a:sym typeface="Lexend"/>
            </a:endParaRPr>
          </a:p>
        </p:txBody>
      </p:sp>
      <p:pic>
        <p:nvPicPr>
          <p:cNvPr id="424" name="Google Shape;424;p50"/>
          <p:cNvPicPr preferRelativeResize="0"/>
          <p:nvPr/>
        </p:nvPicPr>
        <p:blipFill>
          <a:blip r:embed="rId5">
            <a:alphaModFix/>
          </a:blip>
          <a:stretch>
            <a:fillRect/>
          </a:stretch>
        </p:blipFill>
        <p:spPr>
          <a:xfrm>
            <a:off x="138240" y="2727222"/>
            <a:ext cx="8867521" cy="1805545"/>
          </a:xfrm>
          <a:prstGeom prst="rect">
            <a:avLst/>
          </a:prstGeom>
          <a:noFill/>
          <a:ln>
            <a:noFill/>
          </a:ln>
        </p:spPr>
      </p:pic>
      <p:sp>
        <p:nvSpPr>
          <p:cNvPr id="425" name="Google Shape;425;p50"/>
          <p:cNvSpPr txBox="1"/>
          <p:nvPr/>
        </p:nvSpPr>
        <p:spPr>
          <a:xfrm>
            <a:off x="175794" y="4656595"/>
            <a:ext cx="8812528" cy="794064"/>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We can see this is a Markdown cell, given the label on the right.  In a Markdown cell we can type narrative text.</a:t>
            </a:r>
            <a:endParaRPr sz="2086">
              <a:latin typeface="Lexend"/>
              <a:ea typeface="Lexend"/>
              <a:cs typeface="Lexend"/>
              <a:sym typeface="Lexend"/>
            </a:endParaRPr>
          </a:p>
        </p:txBody>
      </p:sp>
      <p:pic>
        <p:nvPicPr>
          <p:cNvPr id="426" name="Google Shape;426;p50"/>
          <p:cNvPicPr preferRelativeResize="0"/>
          <p:nvPr/>
        </p:nvPicPr>
        <p:blipFill>
          <a:blip r:embed="rId6">
            <a:alphaModFix/>
          </a:blip>
          <a:stretch>
            <a:fillRect/>
          </a:stretch>
        </p:blipFill>
        <p:spPr>
          <a:xfrm>
            <a:off x="138240" y="5588899"/>
            <a:ext cx="8867521" cy="7533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2" name="Picture 1">
            <a:extLst>
              <a:ext uri="{FF2B5EF4-FFF2-40B4-BE49-F238E27FC236}">
                <a16:creationId xmlns:a16="http://schemas.microsoft.com/office/drawing/2014/main" id="{6D97CCE9-38B2-36AB-7356-B24B4E803D69}"/>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554B3AB1-18EE-15F0-F2CE-C23D5A446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432" name="Google Shape;432;p5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33" name="Google Shape;433;p51"/>
          <p:cNvSpPr txBox="1"/>
          <p:nvPr/>
        </p:nvSpPr>
        <p:spPr>
          <a:xfrm>
            <a:off x="175794" y="1131475"/>
            <a:ext cx="8812528" cy="1109186"/>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Just as with code cells, we need to “run” markdown cells to apply any formatting (we’ll get default formatting if we don’t specify any special formatting).  So let’s hit CTRL + ENTER.</a:t>
            </a:r>
            <a:endParaRPr sz="2086">
              <a:latin typeface="Lexend"/>
              <a:ea typeface="Lexend"/>
              <a:cs typeface="Lexend"/>
              <a:sym typeface="Lexend"/>
            </a:endParaRPr>
          </a:p>
        </p:txBody>
      </p:sp>
      <p:pic>
        <p:nvPicPr>
          <p:cNvPr id="435" name="Google Shape;435;p51"/>
          <p:cNvPicPr preferRelativeResize="0"/>
          <p:nvPr/>
        </p:nvPicPr>
        <p:blipFill>
          <a:blip r:embed="rId5">
            <a:alphaModFix/>
          </a:blip>
          <a:stretch>
            <a:fillRect/>
          </a:stretch>
        </p:blipFill>
        <p:spPr>
          <a:xfrm>
            <a:off x="138240" y="2378901"/>
            <a:ext cx="8867521" cy="753393"/>
          </a:xfrm>
          <a:prstGeom prst="rect">
            <a:avLst/>
          </a:prstGeom>
          <a:noFill/>
          <a:ln>
            <a:noFill/>
          </a:ln>
        </p:spPr>
      </p:pic>
      <p:sp>
        <p:nvSpPr>
          <p:cNvPr id="436" name="Google Shape;436;p51"/>
          <p:cNvSpPr txBox="1"/>
          <p:nvPr/>
        </p:nvSpPr>
        <p:spPr>
          <a:xfrm>
            <a:off x="175794" y="3205075"/>
            <a:ext cx="8812528" cy="1145923"/>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We can move cells around simply by dragging and dropping them (left click on the left of the cell, hold, move, release).  Let’s move our new markdown cell to the top.</a:t>
            </a:r>
            <a:endParaRPr sz="2086">
              <a:latin typeface="Lexend"/>
              <a:ea typeface="Lexend"/>
              <a:cs typeface="Lexend"/>
              <a:sym typeface="Lexend"/>
            </a:endParaRPr>
          </a:p>
        </p:txBody>
      </p:sp>
      <p:pic>
        <p:nvPicPr>
          <p:cNvPr id="437" name="Google Shape;437;p51"/>
          <p:cNvPicPr preferRelativeResize="0"/>
          <p:nvPr/>
        </p:nvPicPr>
        <p:blipFill>
          <a:blip r:embed="rId6">
            <a:alphaModFix/>
          </a:blip>
          <a:stretch>
            <a:fillRect/>
          </a:stretch>
        </p:blipFill>
        <p:spPr>
          <a:xfrm>
            <a:off x="138240" y="4489237"/>
            <a:ext cx="8867521" cy="15630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5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44" name="Google Shape;444;p52"/>
          <p:cNvSpPr txBox="1"/>
          <p:nvPr/>
        </p:nvSpPr>
        <p:spPr>
          <a:xfrm>
            <a:off x="175794" y="1131475"/>
            <a:ext cx="8812528" cy="1109186"/>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Now let’s add some simple formatting to our Markdown cell.  We’ll add a title.  To edit a markdown cell, we need to double left click on it first.  We’ll add a # before some text to indicate we want a title.</a:t>
            </a:r>
            <a:endParaRPr sz="2086">
              <a:latin typeface="Lexend"/>
              <a:ea typeface="Lexend"/>
              <a:cs typeface="Lexend"/>
              <a:sym typeface="Lexend"/>
            </a:endParaRPr>
          </a:p>
        </p:txBody>
      </p:sp>
      <p:pic>
        <p:nvPicPr>
          <p:cNvPr id="446" name="Google Shape;446;p52"/>
          <p:cNvPicPr preferRelativeResize="0"/>
          <p:nvPr/>
        </p:nvPicPr>
        <p:blipFill>
          <a:blip r:embed="rId3">
            <a:alphaModFix/>
          </a:blip>
          <a:stretch>
            <a:fillRect/>
          </a:stretch>
        </p:blipFill>
        <p:spPr>
          <a:xfrm>
            <a:off x="138240" y="2378901"/>
            <a:ext cx="8867521" cy="887618"/>
          </a:xfrm>
          <a:prstGeom prst="rect">
            <a:avLst/>
          </a:prstGeom>
          <a:noFill/>
          <a:ln>
            <a:noFill/>
          </a:ln>
        </p:spPr>
      </p:pic>
      <p:sp>
        <p:nvSpPr>
          <p:cNvPr id="447" name="Google Shape;447;p52"/>
          <p:cNvSpPr txBox="1"/>
          <p:nvPr/>
        </p:nvSpPr>
        <p:spPr>
          <a:xfrm>
            <a:off x="175794" y="3343315"/>
            <a:ext cx="8812528" cy="509148"/>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Let’s execute the cell to apply the formatting.</a:t>
            </a:r>
            <a:endParaRPr sz="2086">
              <a:latin typeface="Lexend"/>
              <a:ea typeface="Lexend"/>
              <a:cs typeface="Lexend"/>
              <a:sym typeface="Lexend"/>
            </a:endParaRPr>
          </a:p>
        </p:txBody>
      </p:sp>
      <p:pic>
        <p:nvPicPr>
          <p:cNvPr id="448" name="Google Shape;448;p52"/>
          <p:cNvPicPr preferRelativeResize="0"/>
          <p:nvPr/>
        </p:nvPicPr>
        <p:blipFill>
          <a:blip r:embed="rId4">
            <a:alphaModFix/>
          </a:blip>
          <a:stretch>
            <a:fillRect/>
          </a:stretch>
        </p:blipFill>
        <p:spPr>
          <a:xfrm>
            <a:off x="138240" y="3990703"/>
            <a:ext cx="8867521" cy="887618"/>
          </a:xfrm>
          <a:prstGeom prst="rect">
            <a:avLst/>
          </a:prstGeom>
          <a:noFill/>
          <a:ln>
            <a:noFill/>
          </a:ln>
        </p:spPr>
      </p:pic>
      <p:sp>
        <p:nvSpPr>
          <p:cNvPr id="449" name="Google Shape;449;p52"/>
          <p:cNvSpPr txBox="1"/>
          <p:nvPr/>
        </p:nvSpPr>
        <p:spPr>
          <a:xfrm>
            <a:off x="175794" y="4933075"/>
            <a:ext cx="8812528" cy="1109186"/>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There’s lots of ways to format text in Markdown.  You’ll see some examples in the exercise in a moment, which also has a useful link to a reference for markdown language.</a:t>
            </a:r>
            <a:endParaRPr sz="2086">
              <a:latin typeface="Lexend"/>
              <a:ea typeface="Lexend"/>
              <a:cs typeface="Lexend"/>
              <a:sym typeface="Lexend"/>
            </a:endParaRPr>
          </a:p>
        </p:txBody>
      </p:sp>
      <p:pic>
        <p:nvPicPr>
          <p:cNvPr id="2" name="Picture 1">
            <a:extLst>
              <a:ext uri="{FF2B5EF4-FFF2-40B4-BE49-F238E27FC236}">
                <a16:creationId xmlns:a16="http://schemas.microsoft.com/office/drawing/2014/main" id="{B5C7D158-6010-2D50-B29C-182E97FCC607}"/>
              </a:ext>
            </a:extLst>
          </p:cNvPr>
          <p:cNvPicPr>
            <a:picLocks noChangeAspect="1"/>
          </p:cNvPicPr>
          <p:nvPr/>
        </p:nvPicPr>
        <p:blipFill>
          <a:blip r:embed="rId5"/>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789CD623-8868-43D5-6ED8-67274FFEA6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2" name="Picture 1">
            <a:extLst>
              <a:ext uri="{FF2B5EF4-FFF2-40B4-BE49-F238E27FC236}">
                <a16:creationId xmlns:a16="http://schemas.microsoft.com/office/drawing/2014/main" id="{7CFACC18-7AD5-9AEA-24D3-C78E99EA7D59}"/>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C1802BC4-EF7F-AC96-B600-E5C9FE996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455" name="Google Shape;455;p5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56" name="Google Shape;456;p53"/>
          <p:cNvSpPr txBox="1"/>
          <p:nvPr/>
        </p:nvSpPr>
        <p:spPr>
          <a:xfrm>
            <a:off x="175794" y="1131475"/>
            <a:ext cx="8812528" cy="1375597"/>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Because we run code in individual cells in a Jupyter Notebook, they can be run in any order.  This means that code may be run “out of order”.  For example, this won’t work unless we run the bottom cell first :</a:t>
            </a:r>
            <a:endParaRPr sz="2086">
              <a:latin typeface="Lexend"/>
              <a:ea typeface="Lexend"/>
              <a:cs typeface="Lexend"/>
              <a:sym typeface="Lexend"/>
            </a:endParaRPr>
          </a:p>
        </p:txBody>
      </p:sp>
      <p:pic>
        <p:nvPicPr>
          <p:cNvPr id="458" name="Google Shape;458;p53"/>
          <p:cNvPicPr preferRelativeResize="0"/>
          <p:nvPr/>
        </p:nvPicPr>
        <p:blipFill>
          <a:blip r:embed="rId5">
            <a:alphaModFix/>
          </a:blip>
          <a:stretch>
            <a:fillRect/>
          </a:stretch>
        </p:blipFill>
        <p:spPr>
          <a:xfrm>
            <a:off x="138240" y="2502174"/>
            <a:ext cx="8867521" cy="1342251"/>
          </a:xfrm>
          <a:prstGeom prst="rect">
            <a:avLst/>
          </a:prstGeom>
          <a:noFill/>
          <a:ln>
            <a:noFill/>
          </a:ln>
        </p:spPr>
      </p:pic>
      <p:sp>
        <p:nvSpPr>
          <p:cNvPr id="459" name="Google Shape;459;p53"/>
          <p:cNvSpPr txBox="1"/>
          <p:nvPr/>
        </p:nvSpPr>
        <p:spPr>
          <a:xfrm>
            <a:off x="175794" y="3896275"/>
            <a:ext cx="8812528" cy="1096940"/>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When we run a code cell, a number appears to the left in the square brackets to indicate the order in which things have been run.</a:t>
            </a:r>
            <a:endParaRPr sz="2086">
              <a:latin typeface="Lexend"/>
              <a:ea typeface="Lexend"/>
              <a:cs typeface="Lexend"/>
              <a:sym typeface="Lexend"/>
            </a:endParaRPr>
          </a:p>
        </p:txBody>
      </p:sp>
      <p:pic>
        <p:nvPicPr>
          <p:cNvPr id="460" name="Google Shape;460;p53"/>
          <p:cNvPicPr preferRelativeResize="0"/>
          <p:nvPr/>
        </p:nvPicPr>
        <p:blipFill>
          <a:blip r:embed="rId6">
            <a:alphaModFix/>
          </a:blip>
          <a:stretch>
            <a:fillRect/>
          </a:stretch>
        </p:blipFill>
        <p:spPr>
          <a:xfrm>
            <a:off x="138241" y="5043218"/>
            <a:ext cx="8867518" cy="15584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5"/>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Writing Python Code</a:t>
            </a:r>
          </a:p>
        </p:txBody>
      </p:sp>
      <p:sp>
        <p:nvSpPr>
          <p:cNvPr id="173" name="Google Shape;173;p25"/>
          <p:cNvSpPr txBox="1"/>
          <p:nvPr/>
        </p:nvSpPr>
        <p:spPr>
          <a:xfrm>
            <a:off x="175332" y="1131240"/>
            <a:ext cx="8842302" cy="554133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When we write code in Python, we can do so in one of three ways :</a:t>
            </a:r>
          </a:p>
          <a:p>
            <a:endParaRPr lang="en-GB" sz="2177" dirty="0">
              <a:latin typeface="Lexend"/>
              <a:ea typeface="Lexend"/>
              <a:cs typeface="Lexend"/>
              <a:sym typeface="Lexend"/>
            </a:endParaRPr>
          </a:p>
          <a:p>
            <a:pPr marL="412023" indent="-342900">
              <a:buClr>
                <a:schemeClr val="lt1"/>
              </a:buClr>
              <a:buSzPts val="2400"/>
              <a:buFont typeface="Arial" panose="020B0604020202020204" pitchFamily="34" charset="0"/>
              <a:buChar char="•"/>
            </a:pPr>
            <a:r>
              <a:rPr lang="en-GB" sz="2177" dirty="0">
                <a:latin typeface="Lexend"/>
                <a:ea typeface="Lexend"/>
                <a:cs typeface="Lexend"/>
                <a:sym typeface="Lexend"/>
              </a:rPr>
              <a:t>By issuing commands to the computer that are carried out immediately.  We do this via something known as the </a:t>
            </a:r>
            <a:r>
              <a:rPr lang="en-GB" sz="2177" i="1" dirty="0" err="1">
                <a:latin typeface="Lexend"/>
                <a:ea typeface="Lexend"/>
                <a:cs typeface="Lexend"/>
                <a:sym typeface="Lexend"/>
              </a:rPr>
              <a:t>iPython</a:t>
            </a:r>
            <a:r>
              <a:rPr lang="en-GB" sz="2177" i="1" dirty="0">
                <a:latin typeface="Lexend"/>
                <a:ea typeface="Lexend"/>
                <a:cs typeface="Lexend"/>
                <a:sym typeface="Lexend"/>
              </a:rPr>
              <a:t> Console</a:t>
            </a:r>
            <a:r>
              <a:rPr lang="en-GB" sz="2177" dirty="0">
                <a:latin typeface="Lexend"/>
                <a:ea typeface="Lexend"/>
                <a:cs typeface="Lexend"/>
                <a:sym typeface="Lexend"/>
              </a:rPr>
              <a:t>, and we typically do this when we want to test things out quickly, or interact with our program ‘live’ in some way.</a:t>
            </a:r>
          </a:p>
          <a:p>
            <a:pPr marL="412023" indent="-342900">
              <a:buClr>
                <a:schemeClr val="lt1"/>
              </a:buClr>
              <a:buSzPts val="2400"/>
              <a:buFont typeface="Arial" panose="020B0604020202020204" pitchFamily="34" charset="0"/>
              <a:buChar char="•"/>
            </a:pPr>
            <a:endParaRPr lang="en-GB" sz="2177" dirty="0">
              <a:latin typeface="Lexend"/>
              <a:ea typeface="Lexend"/>
              <a:cs typeface="Lexend"/>
              <a:sym typeface="Lexend"/>
            </a:endParaRPr>
          </a:p>
          <a:p>
            <a:pPr marL="412023" indent="-342900">
              <a:buClr>
                <a:schemeClr val="lt1"/>
              </a:buClr>
              <a:buSzPts val="2400"/>
              <a:buFont typeface="Arial" panose="020B0604020202020204" pitchFamily="34" charset="0"/>
              <a:buChar char="•"/>
            </a:pPr>
            <a:r>
              <a:rPr lang="en-GB" sz="2177" dirty="0">
                <a:latin typeface="Lexend"/>
                <a:ea typeface="Lexend"/>
                <a:cs typeface="Lexend"/>
                <a:sym typeface="Lexend"/>
              </a:rPr>
              <a:t>By writing </a:t>
            </a:r>
            <a:r>
              <a:rPr lang="en-GB" sz="2177" i="1" dirty="0">
                <a:latin typeface="Lexend"/>
                <a:ea typeface="Lexend"/>
                <a:cs typeface="Lexend"/>
                <a:sym typeface="Lexend"/>
              </a:rPr>
              <a:t>programs</a:t>
            </a:r>
            <a:r>
              <a:rPr lang="en-GB" sz="2177" dirty="0">
                <a:latin typeface="Lexend"/>
                <a:ea typeface="Lexend"/>
                <a:cs typeface="Lexend"/>
                <a:sym typeface="Lexend"/>
              </a:rPr>
              <a:t> (or </a:t>
            </a:r>
            <a:r>
              <a:rPr lang="en-GB" sz="2177" i="1" dirty="0">
                <a:latin typeface="Lexend"/>
                <a:ea typeface="Lexend"/>
                <a:cs typeface="Lexend"/>
                <a:sym typeface="Lexend"/>
              </a:rPr>
              <a:t>scripts</a:t>
            </a:r>
            <a:r>
              <a:rPr lang="en-GB" sz="2177" dirty="0">
                <a:latin typeface="Lexend"/>
                <a:ea typeface="Lexend"/>
                <a:cs typeface="Lexend"/>
                <a:sym typeface="Lexend"/>
              </a:rPr>
              <a:t>) that contain a series of instructions for the computer written in Python.  The instructions won’t be carried out until we </a:t>
            </a:r>
            <a:r>
              <a:rPr lang="en-GB" sz="2177" i="1" dirty="0">
                <a:latin typeface="Lexend"/>
                <a:ea typeface="Lexend"/>
                <a:cs typeface="Lexend"/>
                <a:sym typeface="Lexend"/>
              </a:rPr>
              <a:t>run </a:t>
            </a:r>
            <a:r>
              <a:rPr lang="en-GB" sz="2177" dirty="0">
                <a:latin typeface="Lexend"/>
                <a:ea typeface="Lexend"/>
                <a:cs typeface="Lexend"/>
                <a:sym typeface="Lexend"/>
              </a:rPr>
              <a:t>the program, at which point the </a:t>
            </a:r>
            <a:r>
              <a:rPr lang="en-GB" sz="2177" i="1" dirty="0">
                <a:latin typeface="Lexend"/>
                <a:ea typeface="Lexend"/>
                <a:cs typeface="Lexend"/>
                <a:sym typeface="Lexend"/>
              </a:rPr>
              <a:t>Python interpreter </a:t>
            </a:r>
            <a:r>
              <a:rPr lang="en-GB" sz="2177" dirty="0">
                <a:latin typeface="Lexend"/>
                <a:ea typeface="Lexend"/>
                <a:cs typeface="Lexend"/>
                <a:sym typeface="Lexend"/>
              </a:rPr>
              <a:t>will go through our code line by line and issue commands to the computer.  We store such programs / scripts as </a:t>
            </a:r>
            <a:r>
              <a:rPr lang="en-GB" sz="2177" i="1" dirty="0">
                <a:latin typeface="Lexend"/>
                <a:ea typeface="Lexend"/>
                <a:cs typeface="Lexend"/>
                <a:sym typeface="Lexend"/>
              </a:rPr>
              <a:t>.</a:t>
            </a:r>
            <a:r>
              <a:rPr lang="en-GB" sz="2177" i="1" dirty="0" err="1">
                <a:latin typeface="Lexend"/>
                <a:ea typeface="Lexend"/>
                <a:cs typeface="Lexend"/>
                <a:sym typeface="Lexend"/>
              </a:rPr>
              <a:t>py</a:t>
            </a:r>
            <a:r>
              <a:rPr lang="en-GB" sz="2177" dirty="0">
                <a:latin typeface="Lexend"/>
                <a:ea typeface="Lexend"/>
                <a:cs typeface="Lexend"/>
                <a:sym typeface="Lexend"/>
              </a:rPr>
              <a:t> files.</a:t>
            </a:r>
          </a:p>
          <a:p>
            <a:pPr marL="526323" indent="-457200">
              <a:buClr>
                <a:schemeClr val="lt1"/>
              </a:buClr>
              <a:buSzPts val="2400"/>
              <a:buFont typeface="+mj-lt"/>
              <a:buAutoNum type="arabicPeriod"/>
            </a:pPr>
            <a:endParaRPr lang="en-GB" sz="2177" dirty="0">
              <a:latin typeface="Lexend"/>
              <a:ea typeface="Lexend"/>
              <a:cs typeface="Lexend"/>
              <a:sym typeface="Lexend"/>
            </a:endParaRPr>
          </a:p>
          <a:p>
            <a:pPr marL="526323" indent="-457200">
              <a:buClr>
                <a:schemeClr val="lt1"/>
              </a:buClr>
              <a:buSzPts val="2400"/>
              <a:buFont typeface="+mj-lt"/>
              <a:buAutoNum type="arabicPeriod"/>
            </a:pPr>
            <a:r>
              <a:rPr lang="en-GB" sz="2177" dirty="0">
                <a:latin typeface="Lexend"/>
                <a:ea typeface="Lexend"/>
                <a:cs typeface="Lexend"/>
                <a:sym typeface="Lexend"/>
              </a:rPr>
              <a:t>By writing blocks of code in a </a:t>
            </a:r>
            <a:r>
              <a:rPr lang="en-GB" sz="2177" i="1" dirty="0" err="1">
                <a:latin typeface="Lexend"/>
                <a:ea typeface="Lexend"/>
                <a:cs typeface="Lexend"/>
                <a:sym typeface="Lexend"/>
              </a:rPr>
              <a:t>Jupyter</a:t>
            </a:r>
            <a:r>
              <a:rPr lang="en-GB" sz="2177" i="1" dirty="0">
                <a:latin typeface="Lexend"/>
                <a:ea typeface="Lexend"/>
                <a:cs typeface="Lexend"/>
                <a:sym typeface="Lexend"/>
              </a:rPr>
              <a:t> Notebook</a:t>
            </a:r>
            <a:r>
              <a:rPr lang="en-GB" sz="2177" dirty="0">
                <a:latin typeface="Lexend"/>
                <a:ea typeface="Lexend"/>
                <a:cs typeface="Lexend"/>
                <a:sym typeface="Lexend"/>
              </a:rPr>
              <a:t>.  We’ll talk more about these later.</a:t>
            </a:r>
          </a:p>
        </p:txBody>
      </p:sp>
      <p:pic>
        <p:nvPicPr>
          <p:cNvPr id="2" name="Picture 1" descr="A logo with black text&#10;&#10;Description automatically generated">
            <a:extLst>
              <a:ext uri="{FF2B5EF4-FFF2-40B4-BE49-F238E27FC236}">
                <a16:creationId xmlns:a16="http://schemas.microsoft.com/office/drawing/2014/main" id="{F6F3147C-81C2-B3EE-985C-A3F8F7A1E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AFEB08A3-C69E-F8CC-4878-C088E775EBE6}"/>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2" name="Picture 1">
            <a:extLst>
              <a:ext uri="{FF2B5EF4-FFF2-40B4-BE49-F238E27FC236}">
                <a16:creationId xmlns:a16="http://schemas.microsoft.com/office/drawing/2014/main" id="{92406B3F-B4B0-9AE7-4964-F483331693D5}"/>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66" name="Google Shape;466;p5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67" name="Google Shape;467;p54"/>
          <p:cNvSpPr txBox="1"/>
          <p:nvPr/>
        </p:nvSpPr>
        <p:spPr>
          <a:xfrm>
            <a:off x="4645622" y="1169777"/>
            <a:ext cx="3054886" cy="2102173"/>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We can restart a notebook to restart the Kernel and clear everything from memory (as though we had run nothing).</a:t>
            </a:r>
            <a:endParaRPr sz="2086">
              <a:latin typeface="Lexend"/>
              <a:ea typeface="Lexend"/>
              <a:cs typeface="Lexend"/>
              <a:sym typeface="Lexend"/>
            </a:endParaRPr>
          </a:p>
        </p:txBody>
      </p:sp>
      <p:pic>
        <p:nvPicPr>
          <p:cNvPr id="469" name="Google Shape;469;p54"/>
          <p:cNvPicPr preferRelativeResize="0"/>
          <p:nvPr/>
        </p:nvPicPr>
        <p:blipFill>
          <a:blip r:embed="rId4">
            <a:alphaModFix/>
          </a:blip>
          <a:stretch>
            <a:fillRect/>
          </a:stretch>
        </p:blipFill>
        <p:spPr>
          <a:xfrm>
            <a:off x="1005234" y="1169777"/>
            <a:ext cx="3546527" cy="2603021"/>
          </a:xfrm>
          <a:prstGeom prst="rect">
            <a:avLst/>
          </a:prstGeom>
          <a:noFill/>
          <a:ln>
            <a:noFill/>
          </a:ln>
        </p:spPr>
      </p:pic>
      <p:sp>
        <p:nvSpPr>
          <p:cNvPr id="470" name="Google Shape;470;p54"/>
          <p:cNvSpPr txBox="1"/>
          <p:nvPr/>
        </p:nvSpPr>
        <p:spPr>
          <a:xfrm>
            <a:off x="1005234" y="3910244"/>
            <a:ext cx="3054886" cy="2373755"/>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However, this won’t clear any outputs we have from code cells.  If we want to clean those up too, we can then click Clear All Outputs.</a:t>
            </a:r>
            <a:endParaRPr sz="2086">
              <a:latin typeface="Lexend"/>
              <a:ea typeface="Lexend"/>
              <a:cs typeface="Lexend"/>
              <a:sym typeface="Lexend"/>
            </a:endParaRPr>
          </a:p>
        </p:txBody>
      </p:sp>
      <p:pic>
        <p:nvPicPr>
          <p:cNvPr id="471" name="Google Shape;471;p54"/>
          <p:cNvPicPr preferRelativeResize="0"/>
          <p:nvPr/>
        </p:nvPicPr>
        <p:blipFill>
          <a:blip r:embed="rId5">
            <a:alphaModFix/>
          </a:blip>
          <a:stretch>
            <a:fillRect/>
          </a:stretch>
        </p:blipFill>
        <p:spPr>
          <a:xfrm>
            <a:off x="4141962" y="3874369"/>
            <a:ext cx="3916141" cy="2874286"/>
          </a:xfrm>
          <a:prstGeom prst="rect">
            <a:avLst/>
          </a:prstGeom>
          <a:noFill/>
          <a:ln>
            <a:noFill/>
          </a:ln>
        </p:spPr>
      </p:pic>
      <p:pic>
        <p:nvPicPr>
          <p:cNvPr id="3" name="Picture 2" descr="A logo with black text&#10;&#10;Description automatically generated">
            <a:extLst>
              <a:ext uri="{FF2B5EF4-FFF2-40B4-BE49-F238E27FC236}">
                <a16:creationId xmlns:a16="http://schemas.microsoft.com/office/drawing/2014/main" id="{5D674A29-7AE0-C382-6F11-F4533897B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2" name="Picture 1">
            <a:extLst>
              <a:ext uri="{FF2B5EF4-FFF2-40B4-BE49-F238E27FC236}">
                <a16:creationId xmlns:a16="http://schemas.microsoft.com/office/drawing/2014/main" id="{3B337EE1-38CD-3A56-6EC7-849B5F83AFAE}"/>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3" name="Picture 2" descr="A logo with black text&#10;&#10;Description automatically generated">
            <a:extLst>
              <a:ext uri="{FF2B5EF4-FFF2-40B4-BE49-F238E27FC236}">
                <a16:creationId xmlns:a16="http://schemas.microsoft.com/office/drawing/2014/main" id="{1FDCD71D-E9B2-85E9-443F-4A12835A40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
        <p:nvSpPr>
          <p:cNvPr id="477" name="Google Shape;477;p5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Jupyter Notebook Demo</a:t>
            </a:r>
            <a:endParaRPr sz="2721">
              <a:latin typeface="Lexend Black"/>
              <a:ea typeface="Lexend Black"/>
              <a:cs typeface="Lexend Black"/>
              <a:sym typeface="Lexend Black"/>
            </a:endParaRPr>
          </a:p>
        </p:txBody>
      </p:sp>
      <p:sp>
        <p:nvSpPr>
          <p:cNvPr id="478" name="Google Shape;478;p55"/>
          <p:cNvSpPr txBox="1"/>
          <p:nvPr/>
        </p:nvSpPr>
        <p:spPr>
          <a:xfrm>
            <a:off x="175794" y="1131475"/>
            <a:ext cx="8812528" cy="2099452"/>
          </a:xfrm>
          <a:prstGeom prst="rect">
            <a:avLst/>
          </a:prstGeom>
          <a:noFill/>
          <a:ln>
            <a:noFill/>
          </a:ln>
        </p:spPr>
        <p:txBody>
          <a:bodyPr spcFirstLastPara="1" wrap="square" lIns="82930" tIns="82930" rIns="82930" bIns="82930" anchor="t" anchorCtr="0">
            <a:noAutofit/>
          </a:bodyPr>
          <a:lstStyle/>
          <a:p>
            <a:r>
              <a:rPr lang="en-GB" sz="2086">
                <a:latin typeface="Lexend"/>
                <a:ea typeface="Lexend"/>
                <a:cs typeface="Lexend"/>
                <a:sym typeface="Lexend"/>
              </a:rPr>
              <a:t>The advantage of a Jupyter Notebook is that it allows you to provide a document that contains code that can be run but which also contains narration and visualisation to allow the user better understand how each part of the code works.  This is how you should approach notebook design - don’t just create large cells of code!</a:t>
            </a:r>
            <a:endParaRPr sz="2086">
              <a:latin typeface="Lexend"/>
              <a:ea typeface="Lexend"/>
              <a:cs typeface="Lexend"/>
              <a:sym typeface="Lexend"/>
            </a:endParaRPr>
          </a:p>
        </p:txBody>
      </p:sp>
      <p:pic>
        <p:nvPicPr>
          <p:cNvPr id="480" name="Google Shape;480;p55"/>
          <p:cNvPicPr preferRelativeResize="0"/>
          <p:nvPr/>
        </p:nvPicPr>
        <p:blipFill>
          <a:blip r:embed="rId5">
            <a:alphaModFix/>
          </a:blip>
          <a:stretch>
            <a:fillRect/>
          </a:stretch>
        </p:blipFill>
        <p:spPr>
          <a:xfrm>
            <a:off x="2143242" y="2863761"/>
            <a:ext cx="6534650" cy="38972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465024-36D9-6010-5033-008C40CC29C2}"/>
              </a:ext>
            </a:extLst>
          </p:cNvPr>
          <p:cNvSpPr/>
          <p:nvPr/>
        </p:nvSpPr>
        <p:spPr>
          <a:xfrm>
            <a:off x="3124392" y="2967335"/>
            <a:ext cx="2895216"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rPr>
              <a:t>Tea Break</a:t>
            </a:r>
          </a:p>
        </p:txBody>
      </p:sp>
      <p:pic>
        <p:nvPicPr>
          <p:cNvPr id="7" name="Picture 6">
            <a:extLst>
              <a:ext uri="{FF2B5EF4-FFF2-40B4-BE49-F238E27FC236}">
                <a16:creationId xmlns:a16="http://schemas.microsoft.com/office/drawing/2014/main" id="{9DB0D737-143A-86F7-35B8-37A2BC1BCE15}"/>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8" name="Picture 7" descr="A logo with black text&#10;&#10;Description automatically generated">
            <a:extLst>
              <a:ext uri="{FF2B5EF4-FFF2-40B4-BE49-F238E27FC236}">
                <a16:creationId xmlns:a16="http://schemas.microsoft.com/office/drawing/2014/main" id="{63719FB2-F075-A92D-F4D9-17388029A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extLst>
      <p:ext uri="{BB962C8B-B14F-4D97-AF65-F5344CB8AC3E}">
        <p14:creationId xmlns:p14="http://schemas.microsoft.com/office/powerpoint/2010/main" val="1826091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0997-5D9D-5B54-C7DB-E928E0B26D77}"/>
              </a:ext>
            </a:extLst>
          </p:cNvPr>
          <p:cNvSpPr>
            <a:spLocks noGrp="1"/>
          </p:cNvSpPr>
          <p:nvPr>
            <p:ph type="title"/>
          </p:nvPr>
        </p:nvSpPr>
        <p:spPr/>
        <p:txBody>
          <a:bodyPr/>
          <a:lstStyle/>
          <a:p>
            <a:r>
              <a:rPr lang="en-GB" dirty="0"/>
              <a:t>Exercise 1</a:t>
            </a:r>
          </a:p>
        </p:txBody>
      </p:sp>
      <p:sp>
        <p:nvSpPr>
          <p:cNvPr id="3" name="Content Placeholder 2">
            <a:extLst>
              <a:ext uri="{FF2B5EF4-FFF2-40B4-BE49-F238E27FC236}">
                <a16:creationId xmlns:a16="http://schemas.microsoft.com/office/drawing/2014/main" id="{7156549E-053F-1051-5C06-A87DCCC58AB6}"/>
              </a:ext>
            </a:extLst>
          </p:cNvPr>
          <p:cNvSpPr>
            <a:spLocks noGrp="1"/>
          </p:cNvSpPr>
          <p:nvPr>
            <p:ph idx="1"/>
          </p:nvPr>
        </p:nvSpPr>
        <p:spPr>
          <a:xfrm>
            <a:off x="628650" y="1825625"/>
            <a:ext cx="7886700" cy="2837815"/>
          </a:xfrm>
        </p:spPr>
        <p:txBody>
          <a:bodyPr/>
          <a:lstStyle/>
          <a:p>
            <a:pPr marL="0" indent="0">
              <a:buNone/>
            </a:pPr>
            <a:r>
              <a:rPr lang="en-GB" dirty="0"/>
              <a:t>In this exercise, you'll be running a Python script to get familiar with installing packages and executing code in </a:t>
            </a:r>
            <a:r>
              <a:rPr lang="en-GB" dirty="0" err="1"/>
              <a:t>VSCode</a:t>
            </a:r>
            <a:r>
              <a:rPr lang="en-GB" dirty="0"/>
              <a:t>. Start by opening the provided exercise_1.py file in </a:t>
            </a:r>
            <a:r>
              <a:rPr lang="en-GB" dirty="0" err="1"/>
              <a:t>VSCode</a:t>
            </a:r>
            <a:r>
              <a:rPr lang="en-GB" dirty="0"/>
              <a:t>. The script will walk you through installing the required </a:t>
            </a:r>
            <a:r>
              <a:rPr lang="en-GB" dirty="0" err="1"/>
              <a:t>nltk</a:t>
            </a:r>
            <a:r>
              <a:rPr lang="en-GB" dirty="0"/>
              <a:t> package and downloading a dataset. Once the package is installed, simply run the script. As you do so, the script will display a list of words from the </a:t>
            </a:r>
            <a:r>
              <a:rPr lang="en-GB" dirty="0" err="1"/>
              <a:t>nltk</a:t>
            </a:r>
            <a:r>
              <a:rPr lang="en-GB" dirty="0"/>
              <a:t> library. This exercise will help you become comfortable with installing packages, running Python scripts, and getting output in </a:t>
            </a:r>
            <a:r>
              <a:rPr lang="en-GB" dirty="0" err="1"/>
              <a:t>VSCode</a:t>
            </a:r>
            <a:r>
              <a:rPr lang="en-GB" dirty="0"/>
              <a:t>. If you face any issues, feel free to ask for assistance.</a:t>
            </a:r>
          </a:p>
        </p:txBody>
      </p:sp>
      <p:pic>
        <p:nvPicPr>
          <p:cNvPr id="7" name="Picture 6">
            <a:extLst>
              <a:ext uri="{FF2B5EF4-FFF2-40B4-BE49-F238E27FC236}">
                <a16:creationId xmlns:a16="http://schemas.microsoft.com/office/drawing/2014/main" id="{BE77640F-98D7-5B1A-F67B-A3244717A718}"/>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8" name="Picture 7" descr="A logo with black text&#10;&#10;Description automatically generated">
            <a:extLst>
              <a:ext uri="{FF2B5EF4-FFF2-40B4-BE49-F238E27FC236}">
                <a16:creationId xmlns:a16="http://schemas.microsoft.com/office/drawing/2014/main" id="{12E0AA17-1E24-6E6B-C621-7F0F66D20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extLst>
      <p:ext uri="{BB962C8B-B14F-4D97-AF65-F5344CB8AC3E}">
        <p14:creationId xmlns:p14="http://schemas.microsoft.com/office/powerpoint/2010/main" val="3723265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Hello World</a:t>
            </a:r>
            <a:endParaRPr sz="2721">
              <a:latin typeface="Lexend Black"/>
              <a:ea typeface="Lexend Black"/>
              <a:cs typeface="Lexend Black"/>
              <a:sym typeface="Lexend Black"/>
            </a:endParaRPr>
          </a:p>
        </p:txBody>
      </p:sp>
      <p:sp>
        <p:nvSpPr>
          <p:cNvPr id="91" name="Google Shape;91;p17"/>
          <p:cNvSpPr txBox="1"/>
          <p:nvPr/>
        </p:nvSpPr>
        <p:spPr>
          <a:xfrm>
            <a:off x="175794" y="1131475"/>
            <a:ext cx="8840829" cy="2848343"/>
          </a:xfrm>
          <a:prstGeom prst="rect">
            <a:avLst/>
          </a:prstGeom>
          <a:noFill/>
          <a:ln>
            <a:noFill/>
          </a:ln>
        </p:spPr>
        <p:txBody>
          <a:bodyPr spcFirstLastPara="1" wrap="square" lIns="82930" tIns="82930" rIns="82930" bIns="82930" anchor="t" anchorCtr="0">
            <a:noAutofit/>
          </a:bodyPr>
          <a:lstStyle/>
          <a:p>
            <a:r>
              <a:rPr lang="en-GB" sz="2177" dirty="0">
                <a:latin typeface="Lexend"/>
                <a:ea typeface="Lexend"/>
                <a:cs typeface="Lexend"/>
                <a:sym typeface="Lexend"/>
              </a:rPr>
              <a:t>There is a tradition in Computer Science that the first program anyone should write in a Programming Language is one that writes the words “Hello World!” to the screen.</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Let’s write a Hello World program in Python.</a:t>
            </a:r>
            <a:endParaRPr sz="2177" dirty="0">
              <a:latin typeface="Lexend"/>
              <a:ea typeface="Lexend"/>
              <a:cs typeface="Lexend"/>
              <a:sym typeface="Lexend"/>
            </a:endParaRPr>
          </a:p>
          <a:p>
            <a:endParaRPr sz="2177" dirty="0">
              <a:latin typeface="Lexend"/>
              <a:ea typeface="Lexend"/>
              <a:cs typeface="Lexend"/>
              <a:sym typeface="Lexend"/>
            </a:endParaRPr>
          </a:p>
        </p:txBody>
      </p:sp>
      <p:pic>
        <p:nvPicPr>
          <p:cNvPr id="93" name="Google Shape;93;p17"/>
          <p:cNvPicPr preferRelativeResize="0"/>
          <p:nvPr/>
        </p:nvPicPr>
        <p:blipFill rotWithShape="1">
          <a:blip r:embed="rId3">
            <a:alphaModFix/>
          </a:blip>
          <a:srcRect t="3493"/>
          <a:stretch/>
        </p:blipFill>
        <p:spPr>
          <a:xfrm>
            <a:off x="2701237" y="4098714"/>
            <a:ext cx="3533896" cy="2510362"/>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D528E74-61BB-E208-4D6E-703476B16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6056"/>
            <a:ext cx="1091381" cy="490362"/>
          </a:xfrm>
          <a:prstGeom prst="rect">
            <a:avLst/>
          </a:prstGeom>
        </p:spPr>
      </p:pic>
      <p:pic>
        <p:nvPicPr>
          <p:cNvPr id="3" name="Picture 2">
            <a:extLst>
              <a:ext uri="{FF2B5EF4-FFF2-40B4-BE49-F238E27FC236}">
                <a16:creationId xmlns:a16="http://schemas.microsoft.com/office/drawing/2014/main" id="{7C53A7C2-253A-0EA4-D578-FDD578B5B25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3" name="Picture 2">
            <a:extLst>
              <a:ext uri="{FF2B5EF4-FFF2-40B4-BE49-F238E27FC236}">
                <a16:creationId xmlns:a16="http://schemas.microsoft.com/office/drawing/2014/main" id="{764C4F40-7AFC-2D6F-B163-F5BA749E8119}"/>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99" name="Google Shape;99;p1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The print() Function</a:t>
            </a:r>
            <a:endParaRPr sz="2721">
              <a:latin typeface="Lexend Black"/>
              <a:ea typeface="Lexend Black"/>
              <a:cs typeface="Lexend Black"/>
              <a:sym typeface="Lexend Black"/>
            </a:endParaRPr>
          </a:p>
        </p:txBody>
      </p:sp>
      <p:sp>
        <p:nvSpPr>
          <p:cNvPr id="100" name="Google Shape;100;p18"/>
          <p:cNvSpPr txBox="1"/>
          <p:nvPr/>
        </p:nvSpPr>
        <p:spPr>
          <a:xfrm>
            <a:off x="175794" y="1131475"/>
            <a:ext cx="8840829" cy="3527297"/>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In Principles of Programming, we talked about </a:t>
            </a:r>
            <a:r>
              <a:rPr lang="en-GB" sz="2177" i="1">
                <a:latin typeface="Lexend"/>
                <a:ea typeface="Lexend"/>
                <a:cs typeface="Lexend"/>
                <a:sym typeface="Lexend"/>
              </a:rPr>
              <a:t>functions</a:t>
            </a:r>
            <a:r>
              <a:rPr lang="en-GB" sz="2177">
                <a:latin typeface="Lexend"/>
                <a:ea typeface="Lexend"/>
                <a:cs typeface="Lexend"/>
                <a:sym typeface="Lexend"/>
              </a:rPr>
              <a:t>.  We said that they are bundles of code that we can run every time we call them.  We can give them optional inputs, and may get some outputs.</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To write text to the screen in Python, we use something known as the </a:t>
            </a:r>
            <a:r>
              <a:rPr lang="en-GB" sz="2177" i="1">
                <a:latin typeface="Lexend"/>
                <a:ea typeface="Lexend"/>
                <a:cs typeface="Lexend"/>
                <a:sym typeface="Lexend"/>
              </a:rPr>
              <a:t>print()</a:t>
            </a:r>
            <a:r>
              <a:rPr lang="en-GB" sz="2177">
                <a:latin typeface="Lexend"/>
                <a:ea typeface="Lexend"/>
                <a:cs typeface="Lexend"/>
                <a:sym typeface="Lexend"/>
              </a:rPr>
              <a:t> function.  The input (that we put in the brackets) is the thing we want it to write to the screen.</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Let’s try it in VSCode!  We’ll create a new Python (.py) file.</a:t>
            </a:r>
            <a:endParaRPr sz="2177">
              <a:latin typeface="Lexend"/>
              <a:ea typeface="Lexend"/>
              <a:cs typeface="Lexend"/>
              <a:sym typeface="Lexend"/>
            </a:endParaRPr>
          </a:p>
        </p:txBody>
      </p:sp>
      <p:pic>
        <p:nvPicPr>
          <p:cNvPr id="102" name="Google Shape;102;p18"/>
          <p:cNvPicPr preferRelativeResize="0"/>
          <p:nvPr/>
        </p:nvPicPr>
        <p:blipFill>
          <a:blip r:embed="rId4">
            <a:alphaModFix/>
          </a:blip>
          <a:stretch>
            <a:fillRect/>
          </a:stretch>
        </p:blipFill>
        <p:spPr>
          <a:xfrm>
            <a:off x="138240" y="4797012"/>
            <a:ext cx="3514892" cy="841890"/>
          </a:xfrm>
          <a:prstGeom prst="rect">
            <a:avLst/>
          </a:prstGeom>
          <a:noFill/>
          <a:ln>
            <a:noFill/>
          </a:ln>
        </p:spPr>
      </p:pic>
      <p:pic>
        <p:nvPicPr>
          <p:cNvPr id="103" name="Google Shape;103;p18"/>
          <p:cNvPicPr preferRelativeResize="0"/>
          <p:nvPr/>
        </p:nvPicPr>
        <p:blipFill>
          <a:blip r:embed="rId5">
            <a:alphaModFix/>
          </a:blip>
          <a:stretch>
            <a:fillRect/>
          </a:stretch>
        </p:blipFill>
        <p:spPr>
          <a:xfrm>
            <a:off x="3745089" y="4797012"/>
            <a:ext cx="5144319" cy="958382"/>
          </a:xfrm>
          <a:prstGeom prst="rect">
            <a:avLst/>
          </a:prstGeom>
          <a:noFill/>
          <a:ln>
            <a:noFill/>
          </a:ln>
        </p:spPr>
      </p:pic>
      <p:sp>
        <p:nvSpPr>
          <p:cNvPr id="104" name="Google Shape;104;p18"/>
          <p:cNvSpPr/>
          <p:nvPr/>
        </p:nvSpPr>
        <p:spPr>
          <a:xfrm>
            <a:off x="665802" y="5346253"/>
            <a:ext cx="2783577" cy="292535"/>
          </a:xfrm>
          <a:prstGeom prst="ellipse">
            <a:avLst/>
          </a:prstGeom>
          <a:noFill/>
          <a:ln w="9525" cap="flat" cmpd="sng">
            <a:solidFill>
              <a:srgbClr val="FFFF00"/>
            </a:solidFill>
            <a:prstDash val="solid"/>
            <a:round/>
            <a:headEnd type="none" w="sm" len="sm"/>
            <a:tailEnd type="none" w="sm" len="sm"/>
          </a:ln>
        </p:spPr>
        <p:txBody>
          <a:bodyPr spcFirstLastPara="1" wrap="square" lIns="82930" tIns="82930" rIns="82930" bIns="82930" anchor="ctr" anchorCtr="0">
            <a:noAutofit/>
          </a:bodyPr>
          <a:lstStyle/>
          <a:p>
            <a:pPr algn="ctr"/>
            <a:endParaRPr sz="1633"/>
          </a:p>
        </p:txBody>
      </p:sp>
      <p:sp>
        <p:nvSpPr>
          <p:cNvPr id="105" name="Google Shape;105;p18"/>
          <p:cNvSpPr/>
          <p:nvPr/>
        </p:nvSpPr>
        <p:spPr>
          <a:xfrm>
            <a:off x="3653133" y="5280807"/>
            <a:ext cx="2783577" cy="292535"/>
          </a:xfrm>
          <a:prstGeom prst="ellipse">
            <a:avLst/>
          </a:prstGeom>
          <a:noFill/>
          <a:ln w="9525" cap="flat" cmpd="sng">
            <a:solidFill>
              <a:srgbClr val="FFFF00"/>
            </a:solidFill>
            <a:prstDash val="solid"/>
            <a:round/>
            <a:headEnd type="none" w="sm" len="sm"/>
            <a:tailEnd type="none" w="sm" len="sm"/>
          </a:ln>
        </p:spPr>
        <p:txBody>
          <a:bodyPr spcFirstLastPara="1" wrap="square" lIns="82930" tIns="82930" rIns="82930" bIns="82930" anchor="ctr" anchorCtr="0">
            <a:noAutofit/>
          </a:bodyPr>
          <a:lstStyle/>
          <a:p>
            <a:pPr algn="ctr"/>
            <a:endParaRPr sz="1633"/>
          </a:p>
        </p:txBody>
      </p:sp>
      <p:pic>
        <p:nvPicPr>
          <p:cNvPr id="106" name="Google Shape;106;p18"/>
          <p:cNvPicPr preferRelativeResize="0"/>
          <p:nvPr/>
        </p:nvPicPr>
        <p:blipFill>
          <a:blip r:embed="rId6">
            <a:alphaModFix/>
          </a:blip>
          <a:stretch>
            <a:fillRect/>
          </a:stretch>
        </p:blipFill>
        <p:spPr>
          <a:xfrm>
            <a:off x="2248225" y="5856709"/>
            <a:ext cx="4647551" cy="84189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79BCB416-6936-A8F8-C29C-286CA80F37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2" name="Google Shape;112;p1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The print() Function</a:t>
            </a:r>
            <a:endParaRPr sz="2721">
              <a:latin typeface="Lexend Black"/>
              <a:ea typeface="Lexend Black"/>
              <a:cs typeface="Lexend Black"/>
              <a:sym typeface="Lexend Black"/>
            </a:endParaRPr>
          </a:p>
        </p:txBody>
      </p:sp>
      <p:pic>
        <p:nvPicPr>
          <p:cNvPr id="114" name="Google Shape;114;p19"/>
          <p:cNvPicPr preferRelativeResize="0"/>
          <p:nvPr/>
        </p:nvPicPr>
        <p:blipFill>
          <a:blip r:embed="rId3">
            <a:alphaModFix/>
          </a:blip>
          <a:stretch>
            <a:fillRect/>
          </a:stretch>
        </p:blipFill>
        <p:spPr>
          <a:xfrm>
            <a:off x="138241" y="1137326"/>
            <a:ext cx="8867522" cy="970088"/>
          </a:xfrm>
          <a:prstGeom prst="rect">
            <a:avLst/>
          </a:prstGeom>
          <a:noFill/>
          <a:ln>
            <a:noFill/>
          </a:ln>
        </p:spPr>
      </p:pic>
      <p:sp>
        <p:nvSpPr>
          <p:cNvPr id="115" name="Google Shape;115;p19"/>
          <p:cNvSpPr txBox="1"/>
          <p:nvPr/>
        </p:nvSpPr>
        <p:spPr>
          <a:xfrm>
            <a:off x="175794" y="2099155"/>
            <a:ext cx="8840829" cy="2142720"/>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We use quotation marks “ to denote a </a:t>
            </a:r>
            <a:r>
              <a:rPr lang="en-GB" sz="2177" i="1">
                <a:latin typeface="Lexend"/>
                <a:ea typeface="Lexend"/>
                <a:cs typeface="Lexend"/>
                <a:sym typeface="Lexend"/>
              </a:rPr>
              <a:t>string </a:t>
            </a:r>
            <a:r>
              <a:rPr lang="en-GB" sz="2177">
                <a:latin typeface="Lexend"/>
                <a:ea typeface="Lexend"/>
                <a:cs typeface="Lexend"/>
                <a:sym typeface="Lexend"/>
              </a:rPr>
              <a:t>(ie text - a series of characters).  We can also use single quotes ‘.  Either is fine, but you must use the same one to open and close the same string.</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When we type the above, nothing happens.  That’s because we need to run the program.</a:t>
            </a:r>
            <a:endParaRPr sz="2177">
              <a:latin typeface="Lexend"/>
              <a:ea typeface="Lexend"/>
              <a:cs typeface="Lexend"/>
              <a:sym typeface="Lexend"/>
            </a:endParaRPr>
          </a:p>
        </p:txBody>
      </p:sp>
      <p:pic>
        <p:nvPicPr>
          <p:cNvPr id="116" name="Google Shape;116;p19"/>
          <p:cNvPicPr preferRelativeResize="0"/>
          <p:nvPr/>
        </p:nvPicPr>
        <p:blipFill>
          <a:blip r:embed="rId4">
            <a:alphaModFix/>
          </a:blip>
          <a:stretch>
            <a:fillRect/>
          </a:stretch>
        </p:blipFill>
        <p:spPr>
          <a:xfrm>
            <a:off x="1244161" y="4284326"/>
            <a:ext cx="3396064" cy="1833540"/>
          </a:xfrm>
          <a:prstGeom prst="rect">
            <a:avLst/>
          </a:prstGeom>
          <a:noFill/>
          <a:ln>
            <a:noFill/>
          </a:ln>
        </p:spPr>
      </p:pic>
      <p:sp>
        <p:nvSpPr>
          <p:cNvPr id="117" name="Google Shape;117;p19"/>
          <p:cNvSpPr/>
          <p:nvPr/>
        </p:nvSpPr>
        <p:spPr>
          <a:xfrm>
            <a:off x="1244161" y="5695436"/>
            <a:ext cx="3285649" cy="292535"/>
          </a:xfrm>
          <a:prstGeom prst="ellipse">
            <a:avLst/>
          </a:prstGeom>
          <a:noFill/>
          <a:ln w="9525" cap="flat" cmpd="sng">
            <a:solidFill>
              <a:srgbClr val="FFFF00"/>
            </a:solidFill>
            <a:prstDash val="solid"/>
            <a:round/>
            <a:headEnd type="none" w="sm" len="sm"/>
            <a:tailEnd type="none" w="sm" len="sm"/>
          </a:ln>
        </p:spPr>
        <p:txBody>
          <a:bodyPr spcFirstLastPara="1" wrap="square" lIns="82930" tIns="82930" rIns="82930" bIns="82930" anchor="ctr" anchorCtr="0">
            <a:noAutofit/>
          </a:bodyPr>
          <a:lstStyle/>
          <a:p>
            <a:pPr algn="ctr"/>
            <a:endParaRPr sz="1633"/>
          </a:p>
        </p:txBody>
      </p:sp>
      <p:pic>
        <p:nvPicPr>
          <p:cNvPr id="118" name="Google Shape;118;p19"/>
          <p:cNvPicPr preferRelativeResize="0"/>
          <p:nvPr/>
        </p:nvPicPr>
        <p:blipFill>
          <a:blip r:embed="rId5">
            <a:alphaModFix/>
          </a:blip>
          <a:stretch>
            <a:fillRect/>
          </a:stretch>
        </p:blipFill>
        <p:spPr>
          <a:xfrm>
            <a:off x="4710818" y="4284326"/>
            <a:ext cx="3055887" cy="1833540"/>
          </a:xfrm>
          <a:prstGeom prst="rect">
            <a:avLst/>
          </a:prstGeom>
          <a:noFill/>
          <a:ln>
            <a:noFill/>
          </a:ln>
        </p:spPr>
      </p:pic>
      <p:sp>
        <p:nvSpPr>
          <p:cNvPr id="119" name="Google Shape;119;p19"/>
          <p:cNvSpPr txBox="1"/>
          <p:nvPr/>
        </p:nvSpPr>
        <p:spPr>
          <a:xfrm>
            <a:off x="175794" y="6170681"/>
            <a:ext cx="8840829" cy="509148"/>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This is exciting isn’t it.  (Don’t worry, it gets better)</a:t>
            </a:r>
            <a:endParaRPr sz="2177">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D321DC24-9D51-A74C-1365-45577B424D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D53678F1-4567-320D-D9C3-E374709FF2A8}"/>
              </a:ext>
            </a:extLst>
          </p:cNvPr>
          <p:cNvPicPr>
            <a:picLocks noChangeAspect="1"/>
          </p:cNvPicPr>
          <p:nvPr/>
        </p:nvPicPr>
        <p:blipFill>
          <a:blip r:embed="rId7"/>
          <a:stretch>
            <a:fillRect/>
          </a:stretch>
        </p:blipFill>
        <p:spPr>
          <a:xfrm>
            <a:off x="8025484" y="5655958"/>
            <a:ext cx="1118516" cy="120204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Assignment</a:t>
            </a:r>
            <a:endParaRPr sz="2721">
              <a:latin typeface="Lexend Black"/>
              <a:ea typeface="Lexend Black"/>
              <a:cs typeface="Lexend Black"/>
              <a:sym typeface="Lexend Black"/>
            </a:endParaRPr>
          </a:p>
        </p:txBody>
      </p:sp>
      <p:sp>
        <p:nvSpPr>
          <p:cNvPr id="126" name="Google Shape;126;p20"/>
          <p:cNvSpPr txBox="1"/>
          <p:nvPr/>
        </p:nvSpPr>
        <p:spPr>
          <a:xfrm>
            <a:off x="175794" y="1131475"/>
            <a:ext cx="8840829" cy="4825882"/>
          </a:xfrm>
          <a:prstGeom prst="rect">
            <a:avLst/>
          </a:prstGeom>
          <a:noFill/>
          <a:ln>
            <a:noFill/>
          </a:ln>
        </p:spPr>
        <p:txBody>
          <a:bodyPr spcFirstLastPara="1" wrap="square" lIns="82930" tIns="82930" rIns="82930" bIns="82930" anchor="t" anchorCtr="0">
            <a:noAutofit/>
          </a:bodyPr>
          <a:lstStyle/>
          <a:p>
            <a:r>
              <a:rPr lang="en-GB" sz="1996" i="1" dirty="0">
                <a:latin typeface="Lexend"/>
                <a:ea typeface="Lexend"/>
                <a:cs typeface="Lexend"/>
                <a:sym typeface="Lexend"/>
              </a:rPr>
              <a:t>Variables </a:t>
            </a:r>
            <a:r>
              <a:rPr lang="en-GB" sz="1996" dirty="0">
                <a:latin typeface="Lexend"/>
                <a:ea typeface="Lexend"/>
                <a:cs typeface="Lexend"/>
                <a:sym typeface="Lexend"/>
              </a:rPr>
              <a:t>are essentially boxes that store information of a certain type so the program can refer to it later.</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In many programming languages, we need to create a variable by </a:t>
            </a:r>
            <a:r>
              <a:rPr lang="en-GB" sz="1996" i="1" dirty="0">
                <a:latin typeface="Lexend"/>
                <a:ea typeface="Lexend"/>
                <a:cs typeface="Lexend"/>
                <a:sym typeface="Lexend"/>
              </a:rPr>
              <a:t>declaring </a:t>
            </a:r>
            <a:r>
              <a:rPr lang="en-GB" sz="1996" dirty="0">
                <a:latin typeface="Lexend"/>
                <a:ea typeface="Lexend"/>
                <a:cs typeface="Lexend"/>
                <a:sym typeface="Lexend"/>
              </a:rPr>
              <a:t>it. This means specifying its </a:t>
            </a:r>
            <a:r>
              <a:rPr lang="en-GB" sz="1996" i="1" dirty="0">
                <a:latin typeface="Lexend"/>
                <a:ea typeface="Lexend"/>
                <a:cs typeface="Lexend"/>
                <a:sym typeface="Lexend"/>
              </a:rPr>
              <a:t>type </a:t>
            </a:r>
            <a:r>
              <a:rPr lang="en-GB" sz="1996" dirty="0">
                <a:latin typeface="Lexend"/>
                <a:ea typeface="Lexend"/>
                <a:cs typeface="Lexend"/>
                <a:sym typeface="Lexend"/>
              </a:rPr>
              <a:t>alongside its </a:t>
            </a:r>
            <a:r>
              <a:rPr lang="en-GB" sz="1996" i="1" dirty="0">
                <a:latin typeface="Lexend"/>
                <a:ea typeface="Lexend"/>
                <a:cs typeface="Lexend"/>
                <a:sym typeface="Lexend"/>
              </a:rPr>
              <a:t>name</a:t>
            </a:r>
            <a:r>
              <a:rPr lang="en-GB" sz="1996" dirty="0">
                <a:latin typeface="Lexend"/>
                <a:ea typeface="Lexend"/>
                <a:cs typeface="Lexend"/>
                <a:sym typeface="Lexend"/>
              </a:rPr>
              <a: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In Python, things are much more laid back.  Variables are </a:t>
            </a:r>
            <a:r>
              <a:rPr lang="en-GB" sz="1996" i="1" dirty="0">
                <a:latin typeface="Lexend"/>
                <a:ea typeface="Lexend"/>
                <a:cs typeface="Lexend"/>
                <a:sym typeface="Lexend"/>
              </a:rPr>
              <a:t>dynamic</a:t>
            </a:r>
            <a:r>
              <a:rPr lang="en-GB" sz="1996" dirty="0">
                <a:latin typeface="Lexend"/>
                <a:ea typeface="Lexend"/>
                <a:cs typeface="Lexend"/>
                <a:sym typeface="Lexend"/>
              </a:rPr>
              <a:t>, so we simply assign a value to a name to create the variable, and the type will be automatically set based on the Value we provide. We assign values in Python using the </a:t>
            </a:r>
            <a:r>
              <a:rPr lang="en-GB" sz="1996" i="1" dirty="0">
                <a:latin typeface="Lexend"/>
                <a:ea typeface="Lexend"/>
                <a:cs typeface="Lexend"/>
                <a:sym typeface="Lexend"/>
              </a:rPr>
              <a:t>assignment operator</a:t>
            </a:r>
            <a:r>
              <a:rPr lang="en-GB" sz="1996" dirty="0">
                <a:latin typeface="Lexend"/>
                <a:ea typeface="Lexend"/>
                <a:cs typeface="Lexend"/>
                <a:sym typeface="Lexend"/>
              </a:rPr>
              <a:t> =.  It basically says “Let this have a value of this”.</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This can cause confusion if you’re new to coding. = does not mean ‘equals’.</a:t>
            </a:r>
            <a:endParaRPr sz="1996" dirty="0">
              <a:latin typeface="Lexend"/>
              <a:ea typeface="Lexend"/>
              <a:cs typeface="Lexend"/>
              <a:sym typeface="Lexend"/>
            </a:endParaRPr>
          </a:p>
        </p:txBody>
      </p:sp>
      <p:pic>
        <p:nvPicPr>
          <p:cNvPr id="128" name="Google Shape;128;p20"/>
          <p:cNvPicPr preferRelativeResize="0"/>
          <p:nvPr/>
        </p:nvPicPr>
        <p:blipFill>
          <a:blip r:embed="rId3">
            <a:alphaModFix/>
          </a:blip>
          <a:stretch>
            <a:fillRect/>
          </a:stretch>
        </p:blipFill>
        <p:spPr>
          <a:xfrm>
            <a:off x="2287639" y="5689121"/>
            <a:ext cx="2350080" cy="933120"/>
          </a:xfrm>
          <a:prstGeom prst="rect">
            <a:avLst/>
          </a:prstGeom>
          <a:noFill/>
          <a:ln>
            <a:noFill/>
          </a:ln>
        </p:spPr>
      </p:pic>
      <p:sp>
        <p:nvSpPr>
          <p:cNvPr id="129" name="Google Shape;129;p20"/>
          <p:cNvSpPr txBox="1"/>
          <p:nvPr/>
        </p:nvSpPr>
        <p:spPr>
          <a:xfrm>
            <a:off x="4699571" y="5550891"/>
            <a:ext cx="2346270" cy="1195722"/>
          </a:xfrm>
          <a:prstGeom prst="rect">
            <a:avLst/>
          </a:prstGeom>
          <a:noFill/>
          <a:ln>
            <a:noFill/>
          </a:ln>
        </p:spPr>
        <p:txBody>
          <a:bodyPr spcFirstLastPara="1" wrap="square" lIns="82930" tIns="82930" rIns="82930" bIns="82930" anchor="t" anchorCtr="0">
            <a:noAutofit/>
          </a:bodyPr>
          <a:lstStyle/>
          <a:p>
            <a:r>
              <a:rPr lang="en-GB" sz="1633">
                <a:latin typeface="Lexend"/>
                <a:ea typeface="Lexend"/>
                <a:cs typeface="Lexend"/>
                <a:sym typeface="Lexend"/>
              </a:rPr>
              <a:t>What will be the variable type of each of these variables after assignment?</a:t>
            </a:r>
            <a:endParaRPr sz="1633">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60191E86-316E-380A-A938-D7B1F2E6A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729A9705-8094-5074-DA87-CBD71128BB1B}"/>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Assignment</a:t>
            </a:r>
            <a:endParaRPr sz="2721">
              <a:latin typeface="Lexend Black"/>
              <a:ea typeface="Lexend Black"/>
              <a:cs typeface="Lexend Black"/>
              <a:sym typeface="Lexend Black"/>
            </a:endParaRPr>
          </a:p>
        </p:txBody>
      </p:sp>
      <p:sp>
        <p:nvSpPr>
          <p:cNvPr id="136" name="Google Shape;136;p21"/>
          <p:cNvSpPr txBox="1"/>
          <p:nvPr/>
        </p:nvSpPr>
        <p:spPr>
          <a:xfrm>
            <a:off x="175794" y="1131475"/>
            <a:ext cx="8840829" cy="79460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Because variables in Python are dynamic, their type will change if we give it a value of a different type :</a:t>
            </a:r>
            <a:endParaRPr sz="1996">
              <a:latin typeface="Lexend"/>
              <a:ea typeface="Lexend"/>
              <a:cs typeface="Lexend"/>
              <a:sym typeface="Lexend"/>
            </a:endParaRPr>
          </a:p>
        </p:txBody>
      </p:sp>
      <p:pic>
        <p:nvPicPr>
          <p:cNvPr id="138" name="Google Shape;138;p21"/>
          <p:cNvPicPr preferRelativeResize="0"/>
          <p:nvPr/>
        </p:nvPicPr>
        <p:blipFill>
          <a:blip r:embed="rId3">
            <a:alphaModFix/>
          </a:blip>
          <a:stretch>
            <a:fillRect/>
          </a:stretch>
        </p:blipFill>
        <p:spPr>
          <a:xfrm>
            <a:off x="1468211" y="2932314"/>
            <a:ext cx="1871841" cy="2170001"/>
          </a:xfrm>
          <a:prstGeom prst="rect">
            <a:avLst/>
          </a:prstGeom>
          <a:noFill/>
          <a:ln>
            <a:noFill/>
          </a:ln>
        </p:spPr>
      </p:pic>
      <p:sp>
        <p:nvSpPr>
          <p:cNvPr id="139" name="Google Shape;139;p21"/>
          <p:cNvSpPr txBox="1"/>
          <p:nvPr/>
        </p:nvSpPr>
        <p:spPr>
          <a:xfrm>
            <a:off x="3464096" y="2202563"/>
            <a:ext cx="4211694" cy="297025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Hi, I’m the variable </a:t>
            </a:r>
            <a:r>
              <a:rPr lang="en-GB" sz="1996" i="1">
                <a:latin typeface="Lexend"/>
                <a:ea typeface="Lexend"/>
                <a:cs typeface="Lexend"/>
                <a:sym typeface="Lexend"/>
              </a:rPr>
              <a:t>name</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I’m a </a:t>
            </a:r>
            <a:r>
              <a:rPr lang="en-GB" sz="1996" i="1">
                <a:latin typeface="Lexend"/>
                <a:ea typeface="Lexend"/>
                <a:cs typeface="Lexend"/>
                <a:sym typeface="Lexend"/>
              </a:rPr>
              <a:t>string</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No wait, now I’m an </a:t>
            </a:r>
            <a:r>
              <a:rPr lang="en-GB" sz="1996" i="1">
                <a:latin typeface="Lexend"/>
                <a:ea typeface="Lexend"/>
                <a:cs typeface="Lexend"/>
                <a:sym typeface="Lexend"/>
              </a:rPr>
              <a:t>integer</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Sorry, I mean a </a:t>
            </a:r>
            <a:r>
              <a:rPr lang="en-GB" sz="1996" i="1">
                <a:latin typeface="Lexend"/>
                <a:ea typeface="Lexend"/>
                <a:cs typeface="Lexend"/>
                <a:sym typeface="Lexend"/>
              </a:rPr>
              <a:t>float</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Apparently I’m a </a:t>
            </a:r>
            <a:r>
              <a:rPr lang="en-GB" sz="1996" i="1">
                <a:latin typeface="Lexend"/>
                <a:ea typeface="Lexend"/>
                <a:cs typeface="Lexend"/>
                <a:sym typeface="Lexend"/>
              </a:rPr>
              <a:t>string</a:t>
            </a:r>
            <a:r>
              <a:rPr lang="en-GB" sz="1996">
                <a:latin typeface="Lexend"/>
                <a:ea typeface="Lexend"/>
                <a:cs typeface="Lexend"/>
                <a:sym typeface="Lexend"/>
              </a:rPr>
              <a:t> again…</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4F8FD69B-BCA1-8580-64BC-8DAC2DB09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8DB92663-75DD-0B1F-0BAD-5679DEB9FC86}"/>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a:extLst>
              <a:ext uri="{FF2B5EF4-FFF2-40B4-BE49-F238E27FC236}">
                <a16:creationId xmlns:a16="http://schemas.microsoft.com/office/drawing/2014/main" id="{F831A9DB-1C01-697F-A29F-40E1CE1BF9D8}"/>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45" name="Google Shape;145;p2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Dealing with spaces in names</a:t>
            </a:r>
            <a:endParaRPr sz="2721">
              <a:latin typeface="Lexend Black"/>
              <a:ea typeface="Lexend Black"/>
              <a:cs typeface="Lexend Black"/>
              <a:sym typeface="Lexend Black"/>
            </a:endParaRPr>
          </a:p>
        </p:txBody>
      </p:sp>
      <p:sp>
        <p:nvSpPr>
          <p:cNvPr id="147" name="Google Shape;147;p22"/>
          <p:cNvSpPr txBox="1"/>
          <p:nvPr/>
        </p:nvSpPr>
        <p:spPr>
          <a:xfrm>
            <a:off x="175794" y="1131475"/>
            <a:ext cx="8840829" cy="1813175"/>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In programming languages, a space indicates a separation between instructions, values etc.  So if we want to name something (like a variable) with multiple words then we can’t use spaces.  There are two principle conventions for how we deal with this :</a:t>
            </a:r>
            <a:endParaRPr sz="2177">
              <a:latin typeface="Lexend"/>
              <a:ea typeface="Lexend"/>
              <a:cs typeface="Lexend"/>
              <a:sym typeface="Lexend"/>
            </a:endParaRPr>
          </a:p>
        </p:txBody>
      </p:sp>
      <p:pic>
        <p:nvPicPr>
          <p:cNvPr id="148" name="Google Shape;148;p22"/>
          <p:cNvPicPr preferRelativeResize="0"/>
          <p:nvPr/>
        </p:nvPicPr>
        <p:blipFill>
          <a:blip r:embed="rId4">
            <a:alphaModFix/>
          </a:blip>
          <a:stretch>
            <a:fillRect/>
          </a:stretch>
        </p:blipFill>
        <p:spPr>
          <a:xfrm>
            <a:off x="708470" y="3063139"/>
            <a:ext cx="3684631" cy="2057250"/>
          </a:xfrm>
          <a:prstGeom prst="rect">
            <a:avLst/>
          </a:prstGeom>
          <a:noFill/>
          <a:ln>
            <a:noFill/>
          </a:ln>
        </p:spPr>
      </p:pic>
      <p:pic>
        <p:nvPicPr>
          <p:cNvPr id="149" name="Google Shape;149;p22"/>
          <p:cNvPicPr preferRelativeResize="0"/>
          <p:nvPr/>
        </p:nvPicPr>
        <p:blipFill>
          <a:blip r:embed="rId5">
            <a:alphaModFix/>
          </a:blip>
          <a:stretch>
            <a:fillRect/>
          </a:stretch>
        </p:blipFill>
        <p:spPr>
          <a:xfrm>
            <a:off x="4531341" y="3063138"/>
            <a:ext cx="3952615" cy="2057251"/>
          </a:xfrm>
          <a:prstGeom prst="rect">
            <a:avLst/>
          </a:prstGeom>
          <a:noFill/>
          <a:ln>
            <a:noFill/>
          </a:ln>
        </p:spPr>
      </p:pic>
      <p:sp>
        <p:nvSpPr>
          <p:cNvPr id="150" name="Google Shape;150;p22"/>
          <p:cNvSpPr txBox="1"/>
          <p:nvPr/>
        </p:nvSpPr>
        <p:spPr>
          <a:xfrm>
            <a:off x="1654935" y="5182115"/>
            <a:ext cx="1633300" cy="461254"/>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camelCase</a:t>
            </a:r>
            <a:endParaRPr sz="2177">
              <a:latin typeface="Lexend"/>
              <a:ea typeface="Lexend"/>
              <a:cs typeface="Lexend"/>
              <a:sym typeface="Lexend"/>
            </a:endParaRPr>
          </a:p>
        </p:txBody>
      </p:sp>
      <p:sp>
        <p:nvSpPr>
          <p:cNvPr id="151" name="Google Shape;151;p22"/>
          <p:cNvSpPr txBox="1"/>
          <p:nvPr/>
        </p:nvSpPr>
        <p:spPr>
          <a:xfrm>
            <a:off x="5637657" y="5182115"/>
            <a:ext cx="1800658" cy="461254"/>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snake_case</a:t>
            </a:r>
            <a:endParaRPr sz="2177">
              <a:latin typeface="Lexend"/>
              <a:ea typeface="Lexend"/>
              <a:cs typeface="Lexend"/>
              <a:sym typeface="Lexend"/>
            </a:endParaRPr>
          </a:p>
        </p:txBody>
      </p:sp>
      <p:sp>
        <p:nvSpPr>
          <p:cNvPr id="152" name="Google Shape;152;p22"/>
          <p:cNvSpPr txBox="1"/>
          <p:nvPr/>
        </p:nvSpPr>
        <p:spPr>
          <a:xfrm>
            <a:off x="151597" y="5643369"/>
            <a:ext cx="8840829" cy="1156808"/>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You can use whichever you prefer (though ensure you’re consistent) but snake_case is generally preferred for (and recommended by the developers of) Python.</a:t>
            </a:r>
            <a:endParaRPr sz="2177">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77A8E99E-9A44-A81F-434F-24B086D16F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3" name="Picture 2">
            <a:extLst>
              <a:ext uri="{FF2B5EF4-FFF2-40B4-BE49-F238E27FC236}">
                <a16:creationId xmlns:a16="http://schemas.microsoft.com/office/drawing/2014/main" id="{C024AEA8-C32D-27E2-1648-6BB5287C79BC}"/>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80" name="Google Shape;180;p26"/>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a:t>
            </a:r>
            <a:r>
              <a:rPr lang="en-GB" sz="2722" dirty="0" err="1">
                <a:latin typeface="Calibri" panose="020F0502020204030204" pitchFamily="34" charset="0"/>
                <a:ea typeface="Lexend Black"/>
                <a:cs typeface="Calibri" panose="020F0502020204030204" pitchFamily="34" charset="0"/>
                <a:sym typeface="Lexend Black"/>
              </a:rPr>
              <a:t>py</a:t>
            </a:r>
            <a:r>
              <a:rPr lang="en-GB" sz="2722" dirty="0">
                <a:latin typeface="Calibri" panose="020F0502020204030204" pitchFamily="34" charset="0"/>
                <a:ea typeface="Lexend Black"/>
                <a:cs typeface="Calibri" panose="020F0502020204030204" pitchFamily="34" charset="0"/>
                <a:sym typeface="Lexend Black"/>
              </a:rPr>
              <a:t> Files</a:t>
            </a:r>
          </a:p>
        </p:txBody>
      </p:sp>
      <p:sp>
        <p:nvSpPr>
          <p:cNvPr id="181" name="Google Shape;181;p26"/>
          <p:cNvSpPr txBox="1"/>
          <p:nvPr/>
        </p:nvSpPr>
        <p:spPr>
          <a:xfrm>
            <a:off x="175332" y="1753379"/>
            <a:ext cx="3775328" cy="4201250"/>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Let’s start by having a look at how we’d create a Python program or script - the most common way you’ll write Python code.</a:t>
            </a:r>
          </a:p>
          <a:p>
            <a:endParaRPr lang="en-GB" sz="2177" dirty="0">
              <a:latin typeface="Lexend"/>
              <a:ea typeface="Lexend"/>
              <a:cs typeface="Lexend"/>
              <a:sym typeface="Lexend"/>
            </a:endParaRPr>
          </a:p>
          <a:p>
            <a:r>
              <a:rPr lang="en-GB" sz="2177" dirty="0">
                <a:latin typeface="Lexend"/>
                <a:ea typeface="Lexend"/>
                <a:cs typeface="Lexend"/>
                <a:sym typeface="Lexend"/>
              </a:rPr>
              <a:t>In </a:t>
            </a:r>
            <a:r>
              <a:rPr lang="en-GB" sz="2177" dirty="0" err="1">
                <a:latin typeface="Lexend"/>
                <a:ea typeface="Lexend"/>
                <a:cs typeface="Lexend"/>
                <a:sym typeface="Lexend"/>
              </a:rPr>
              <a:t>VSCode</a:t>
            </a:r>
            <a:r>
              <a:rPr lang="en-GB" sz="2177" dirty="0">
                <a:latin typeface="Lexend"/>
                <a:ea typeface="Lexend"/>
                <a:cs typeface="Lexend"/>
                <a:sym typeface="Lexend"/>
              </a:rPr>
              <a:t>, we select the option to create a new file, and then select the </a:t>
            </a:r>
            <a:r>
              <a:rPr lang="en-GB" sz="2177" i="1" dirty="0">
                <a:latin typeface="Lexend"/>
                <a:ea typeface="Lexend"/>
                <a:cs typeface="Lexend"/>
                <a:sym typeface="Lexend"/>
              </a:rPr>
              <a:t>Python File</a:t>
            </a:r>
            <a:r>
              <a:rPr lang="en-GB" sz="2177" dirty="0">
                <a:latin typeface="Lexend"/>
                <a:ea typeface="Lexend"/>
                <a:cs typeface="Lexend"/>
                <a:sym typeface="Lexend"/>
              </a:rPr>
              <a:t> filetype from the drop down menu that pops up at the top.</a:t>
            </a:r>
          </a:p>
        </p:txBody>
      </p:sp>
      <p:pic>
        <p:nvPicPr>
          <p:cNvPr id="183" name="Google Shape;183;p26"/>
          <p:cNvPicPr preferRelativeResize="0"/>
          <p:nvPr/>
        </p:nvPicPr>
        <p:blipFill>
          <a:blip r:embed="rId4">
            <a:alphaModFix/>
          </a:blip>
          <a:stretch>
            <a:fillRect/>
          </a:stretch>
        </p:blipFill>
        <p:spPr>
          <a:xfrm>
            <a:off x="3992823" y="1445147"/>
            <a:ext cx="5077408" cy="2687459"/>
          </a:xfrm>
          <a:prstGeom prst="rect">
            <a:avLst/>
          </a:prstGeom>
          <a:noFill/>
          <a:ln>
            <a:noFill/>
          </a:ln>
        </p:spPr>
      </p:pic>
      <p:pic>
        <p:nvPicPr>
          <p:cNvPr id="184" name="Google Shape;184;p26"/>
          <p:cNvPicPr preferRelativeResize="0"/>
          <p:nvPr/>
        </p:nvPicPr>
        <p:blipFill>
          <a:blip r:embed="rId5">
            <a:alphaModFix/>
          </a:blip>
          <a:stretch>
            <a:fillRect/>
          </a:stretch>
        </p:blipFill>
        <p:spPr>
          <a:xfrm>
            <a:off x="3992828" y="4890033"/>
            <a:ext cx="4754745" cy="1273388"/>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A2E208AB-122D-8431-666D-7FC1E0967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3" name="Picture 2">
            <a:extLst>
              <a:ext uri="{FF2B5EF4-FFF2-40B4-BE49-F238E27FC236}">
                <a16:creationId xmlns:a16="http://schemas.microsoft.com/office/drawing/2014/main" id="{6242EF1D-FB6B-53CF-FA5A-58FC3EE42D26}"/>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58" name="Google Shape;158;p2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Types</a:t>
            </a:r>
            <a:endParaRPr sz="2721">
              <a:latin typeface="Lexend Black"/>
              <a:ea typeface="Lexend Black"/>
              <a:cs typeface="Lexend Black"/>
              <a:sym typeface="Lexend Black"/>
            </a:endParaRPr>
          </a:p>
        </p:txBody>
      </p:sp>
      <p:sp>
        <p:nvSpPr>
          <p:cNvPr id="160" name="Google Shape;160;p23"/>
          <p:cNvSpPr txBox="1"/>
          <p:nvPr/>
        </p:nvSpPr>
        <p:spPr>
          <a:xfrm>
            <a:off x="175794" y="1131475"/>
            <a:ext cx="8840829" cy="853931"/>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Let’s remind ourselves of some of the main types of variable, and see what they look like in Python.</a:t>
            </a:r>
            <a:endParaRPr sz="2177">
              <a:latin typeface="Lexend"/>
              <a:ea typeface="Lexend"/>
              <a:cs typeface="Lexend"/>
              <a:sym typeface="Lexend"/>
            </a:endParaRPr>
          </a:p>
        </p:txBody>
      </p:sp>
      <p:sp>
        <p:nvSpPr>
          <p:cNvPr id="161" name="Google Shape;161;p23"/>
          <p:cNvSpPr txBox="1"/>
          <p:nvPr/>
        </p:nvSpPr>
        <p:spPr>
          <a:xfrm>
            <a:off x="175794" y="2099155"/>
            <a:ext cx="4597569" cy="1880663"/>
          </a:xfrm>
          <a:prstGeom prst="rect">
            <a:avLst/>
          </a:prstGeom>
          <a:noFill/>
          <a:ln>
            <a:noFill/>
          </a:ln>
        </p:spPr>
        <p:txBody>
          <a:bodyPr spcFirstLastPara="1" wrap="square" lIns="82930" tIns="82930" rIns="82930" bIns="82930" anchor="t" anchorCtr="0">
            <a:noAutofit/>
          </a:bodyPr>
          <a:lstStyle/>
          <a:p>
            <a:r>
              <a:rPr lang="en-GB" sz="2177" b="1">
                <a:latin typeface="Lexend"/>
                <a:ea typeface="Lexend"/>
                <a:cs typeface="Lexend"/>
                <a:sym typeface="Lexend"/>
              </a:rPr>
              <a:t>Numbers</a:t>
            </a:r>
            <a:endParaRPr sz="2177" b="1">
              <a:latin typeface="Lexend"/>
              <a:ea typeface="Lexend"/>
              <a:cs typeface="Lexend"/>
              <a:sym typeface="Lexend"/>
            </a:endParaRPr>
          </a:p>
          <a:p>
            <a:r>
              <a:rPr lang="en-GB" sz="2177" i="1">
                <a:latin typeface="Lexend"/>
                <a:ea typeface="Lexend"/>
                <a:cs typeface="Lexend"/>
                <a:sym typeface="Lexend"/>
              </a:rPr>
              <a:t>Integers (int) </a:t>
            </a:r>
            <a:r>
              <a:rPr lang="en-GB" sz="2177">
                <a:latin typeface="Lexend"/>
                <a:ea typeface="Lexend"/>
                <a:cs typeface="Lexend"/>
                <a:sym typeface="Lexend"/>
              </a:rPr>
              <a:t>are whole numbers</a:t>
            </a:r>
            <a:endParaRPr sz="2177">
              <a:latin typeface="Lexend"/>
              <a:ea typeface="Lexend"/>
              <a:cs typeface="Lexend"/>
              <a:sym typeface="Lexend"/>
            </a:endParaRPr>
          </a:p>
          <a:p>
            <a:r>
              <a:rPr lang="en-GB" sz="2177" i="1">
                <a:latin typeface="Lexend"/>
                <a:ea typeface="Lexend"/>
                <a:cs typeface="Lexend"/>
                <a:sym typeface="Lexend"/>
              </a:rPr>
              <a:t>Floating point numbers (float) </a:t>
            </a:r>
            <a:r>
              <a:rPr lang="en-GB" sz="2177">
                <a:latin typeface="Lexend"/>
                <a:ea typeface="Lexend"/>
                <a:cs typeface="Lexend"/>
                <a:sym typeface="Lexend"/>
              </a:rPr>
              <a:t>are numbers with up to 15 decimal places</a:t>
            </a:r>
            <a:endParaRPr sz="2177">
              <a:latin typeface="Lexend"/>
              <a:ea typeface="Lexend"/>
              <a:cs typeface="Lexend"/>
              <a:sym typeface="Lexend"/>
            </a:endParaRPr>
          </a:p>
        </p:txBody>
      </p:sp>
      <p:pic>
        <p:nvPicPr>
          <p:cNvPr id="162" name="Google Shape;162;p23"/>
          <p:cNvPicPr preferRelativeResize="0"/>
          <p:nvPr/>
        </p:nvPicPr>
        <p:blipFill>
          <a:blip r:embed="rId4">
            <a:alphaModFix/>
          </a:blip>
          <a:stretch>
            <a:fillRect/>
          </a:stretch>
        </p:blipFill>
        <p:spPr>
          <a:xfrm>
            <a:off x="4848378" y="2531042"/>
            <a:ext cx="1572480" cy="302400"/>
          </a:xfrm>
          <a:prstGeom prst="rect">
            <a:avLst/>
          </a:prstGeom>
          <a:noFill/>
          <a:ln>
            <a:noFill/>
          </a:ln>
        </p:spPr>
      </p:pic>
      <p:pic>
        <p:nvPicPr>
          <p:cNvPr id="163" name="Google Shape;163;p23"/>
          <p:cNvPicPr preferRelativeResize="0"/>
          <p:nvPr/>
        </p:nvPicPr>
        <p:blipFill>
          <a:blip r:embed="rId5">
            <a:alphaModFix/>
          </a:blip>
          <a:stretch>
            <a:fillRect/>
          </a:stretch>
        </p:blipFill>
        <p:spPr>
          <a:xfrm>
            <a:off x="4848379" y="3057220"/>
            <a:ext cx="2306880" cy="302400"/>
          </a:xfrm>
          <a:prstGeom prst="rect">
            <a:avLst/>
          </a:prstGeom>
          <a:noFill/>
          <a:ln>
            <a:noFill/>
          </a:ln>
        </p:spPr>
      </p:pic>
      <p:sp>
        <p:nvSpPr>
          <p:cNvPr id="164" name="Google Shape;164;p23"/>
          <p:cNvSpPr txBox="1"/>
          <p:nvPr/>
        </p:nvSpPr>
        <p:spPr>
          <a:xfrm>
            <a:off x="175794" y="4172755"/>
            <a:ext cx="8764634" cy="1487441"/>
          </a:xfrm>
          <a:prstGeom prst="rect">
            <a:avLst/>
          </a:prstGeom>
          <a:noFill/>
          <a:ln>
            <a:noFill/>
          </a:ln>
        </p:spPr>
        <p:txBody>
          <a:bodyPr spcFirstLastPara="1" wrap="square" lIns="82930" tIns="82930" rIns="82930" bIns="82930" anchor="t" anchorCtr="0">
            <a:noAutofit/>
          </a:bodyPr>
          <a:lstStyle/>
          <a:p>
            <a:r>
              <a:rPr lang="en-GB" sz="2177" b="1">
                <a:latin typeface="Lexend"/>
                <a:ea typeface="Lexend"/>
                <a:cs typeface="Lexend"/>
                <a:sym typeface="Lexend"/>
              </a:rPr>
              <a:t>Text</a:t>
            </a:r>
            <a:endParaRPr sz="2177" b="1">
              <a:latin typeface="Lexend"/>
              <a:ea typeface="Lexend"/>
              <a:cs typeface="Lexend"/>
              <a:sym typeface="Lexend"/>
            </a:endParaRPr>
          </a:p>
          <a:p>
            <a:r>
              <a:rPr lang="en-GB" sz="2177" i="1">
                <a:latin typeface="Lexend"/>
                <a:ea typeface="Lexend"/>
                <a:cs typeface="Lexend"/>
                <a:sym typeface="Lexend"/>
              </a:rPr>
              <a:t>Strings (str) </a:t>
            </a:r>
            <a:r>
              <a:rPr lang="en-GB" sz="2177">
                <a:latin typeface="Lexend"/>
                <a:ea typeface="Lexend"/>
                <a:cs typeface="Lexend"/>
                <a:sym typeface="Lexend"/>
              </a:rPr>
              <a:t>are sequences of characters denoted using “ or ‘</a:t>
            </a:r>
            <a:endParaRPr sz="2177">
              <a:latin typeface="Lexend"/>
              <a:ea typeface="Lexend"/>
              <a:cs typeface="Lexend"/>
              <a:sym typeface="Lexend"/>
            </a:endParaRPr>
          </a:p>
          <a:p>
            <a:r>
              <a:rPr lang="en-GB" sz="2177">
                <a:latin typeface="Lexend"/>
                <a:ea typeface="Lexend"/>
                <a:cs typeface="Lexend"/>
                <a:sym typeface="Lexend"/>
              </a:rPr>
              <a:t>(Note - Python does not have a separate variable type for characters, they are just strings of length 1)</a:t>
            </a:r>
            <a:endParaRPr sz="2177">
              <a:latin typeface="Lexend"/>
              <a:ea typeface="Lexend"/>
              <a:cs typeface="Lexend"/>
              <a:sym typeface="Lexend"/>
            </a:endParaRPr>
          </a:p>
        </p:txBody>
      </p:sp>
      <p:pic>
        <p:nvPicPr>
          <p:cNvPr id="165" name="Google Shape;165;p23"/>
          <p:cNvPicPr preferRelativeResize="0"/>
          <p:nvPr/>
        </p:nvPicPr>
        <p:blipFill>
          <a:blip r:embed="rId6">
            <a:alphaModFix/>
          </a:blip>
          <a:stretch>
            <a:fillRect/>
          </a:stretch>
        </p:blipFill>
        <p:spPr>
          <a:xfrm>
            <a:off x="3695857" y="3642790"/>
            <a:ext cx="5356800" cy="941760"/>
          </a:xfrm>
          <a:prstGeom prst="rect">
            <a:avLst/>
          </a:prstGeom>
          <a:noFill/>
          <a:ln>
            <a:noFill/>
          </a:ln>
        </p:spPr>
      </p:pic>
      <p:sp>
        <p:nvSpPr>
          <p:cNvPr id="166" name="Google Shape;166;p23"/>
          <p:cNvSpPr txBox="1"/>
          <p:nvPr/>
        </p:nvSpPr>
        <p:spPr>
          <a:xfrm>
            <a:off x="175794" y="5719678"/>
            <a:ext cx="8764634" cy="1067822"/>
          </a:xfrm>
          <a:prstGeom prst="rect">
            <a:avLst/>
          </a:prstGeom>
          <a:noFill/>
          <a:ln>
            <a:noFill/>
          </a:ln>
        </p:spPr>
        <p:txBody>
          <a:bodyPr spcFirstLastPara="1" wrap="square" lIns="82930" tIns="82930" rIns="82930" bIns="82930" anchor="t" anchorCtr="0">
            <a:noAutofit/>
          </a:bodyPr>
          <a:lstStyle/>
          <a:p>
            <a:r>
              <a:rPr lang="en-GB" sz="2177" b="1">
                <a:latin typeface="Lexend"/>
                <a:ea typeface="Lexend"/>
                <a:cs typeface="Lexend"/>
                <a:sym typeface="Lexend"/>
              </a:rPr>
              <a:t>Truth</a:t>
            </a:r>
            <a:endParaRPr sz="2177" b="1">
              <a:latin typeface="Lexend"/>
              <a:ea typeface="Lexend"/>
              <a:cs typeface="Lexend"/>
              <a:sym typeface="Lexend"/>
            </a:endParaRPr>
          </a:p>
          <a:p>
            <a:r>
              <a:rPr lang="en-GB" sz="2177" i="1">
                <a:latin typeface="Lexend"/>
                <a:ea typeface="Lexend"/>
                <a:cs typeface="Lexend"/>
                <a:sym typeface="Lexend"/>
              </a:rPr>
              <a:t>Booleans (bool)</a:t>
            </a:r>
            <a:r>
              <a:rPr lang="en-GB" sz="2177">
                <a:latin typeface="Lexend"/>
                <a:ea typeface="Lexend"/>
                <a:cs typeface="Lexend"/>
                <a:sym typeface="Lexend"/>
              </a:rPr>
              <a:t> take one of two values to indicate whether they are </a:t>
            </a:r>
            <a:r>
              <a:rPr lang="en-GB" sz="2177" u="sng">
                <a:latin typeface="Lexend"/>
                <a:ea typeface="Lexend"/>
                <a:cs typeface="Lexend"/>
                <a:sym typeface="Lexend"/>
              </a:rPr>
              <a:t>True</a:t>
            </a:r>
            <a:r>
              <a:rPr lang="en-GB" sz="2177">
                <a:latin typeface="Lexend"/>
                <a:ea typeface="Lexend"/>
                <a:cs typeface="Lexend"/>
                <a:sym typeface="Lexend"/>
              </a:rPr>
              <a:t> or </a:t>
            </a:r>
            <a:r>
              <a:rPr lang="en-GB" sz="2177" u="sng">
                <a:latin typeface="Lexend"/>
                <a:ea typeface="Lexend"/>
                <a:cs typeface="Lexend"/>
                <a:sym typeface="Lexend"/>
              </a:rPr>
              <a:t>False</a:t>
            </a:r>
            <a:r>
              <a:rPr lang="en-GB" sz="2177">
                <a:latin typeface="Lexend"/>
                <a:ea typeface="Lexend"/>
                <a:cs typeface="Lexend"/>
                <a:sym typeface="Lexend"/>
              </a:rPr>
              <a:t>.</a:t>
            </a:r>
            <a:endParaRPr sz="2177" i="1">
              <a:latin typeface="Lexend"/>
              <a:ea typeface="Lexend"/>
              <a:cs typeface="Lexend"/>
              <a:sym typeface="Lexend"/>
            </a:endParaRPr>
          </a:p>
        </p:txBody>
      </p:sp>
      <p:pic>
        <p:nvPicPr>
          <p:cNvPr id="167" name="Google Shape;167;p23"/>
          <p:cNvPicPr preferRelativeResize="0"/>
          <p:nvPr/>
        </p:nvPicPr>
        <p:blipFill>
          <a:blip r:embed="rId7">
            <a:alphaModFix/>
          </a:blip>
          <a:stretch>
            <a:fillRect/>
          </a:stretch>
        </p:blipFill>
        <p:spPr>
          <a:xfrm>
            <a:off x="4848378" y="6473331"/>
            <a:ext cx="1712262" cy="267541"/>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7A40E640-2364-97CC-30B9-250FED9AAA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3" name="Picture 2">
            <a:extLst>
              <a:ext uri="{FF2B5EF4-FFF2-40B4-BE49-F238E27FC236}">
                <a16:creationId xmlns:a16="http://schemas.microsoft.com/office/drawing/2014/main" id="{6CEDD5BC-24AD-2375-149B-F42240D5DFE7}"/>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73" name="Google Shape;173;p2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Types</a:t>
            </a:r>
            <a:endParaRPr sz="2721">
              <a:latin typeface="Lexend Black"/>
              <a:ea typeface="Lexend Black"/>
              <a:cs typeface="Lexend Black"/>
              <a:sym typeface="Lexend Black"/>
            </a:endParaRPr>
          </a:p>
        </p:txBody>
      </p:sp>
      <p:sp>
        <p:nvSpPr>
          <p:cNvPr id="175" name="Google Shape;175;p24"/>
          <p:cNvSpPr txBox="1"/>
          <p:nvPr/>
        </p:nvSpPr>
        <p:spPr>
          <a:xfrm>
            <a:off x="175794" y="1200595"/>
            <a:ext cx="5276523" cy="5435717"/>
          </a:xfrm>
          <a:prstGeom prst="rect">
            <a:avLst/>
          </a:prstGeom>
          <a:noFill/>
          <a:ln>
            <a:noFill/>
          </a:ln>
        </p:spPr>
        <p:txBody>
          <a:bodyPr spcFirstLastPara="1" wrap="square" lIns="82930" tIns="82930" rIns="82930" bIns="82930" anchor="t" anchorCtr="0">
            <a:noAutofit/>
          </a:bodyPr>
          <a:lstStyle/>
          <a:p>
            <a:r>
              <a:rPr lang="en-GB" sz="2177" b="1" dirty="0">
                <a:latin typeface="Lexend"/>
                <a:ea typeface="Lexend"/>
                <a:cs typeface="Lexend"/>
                <a:sym typeface="Lexend"/>
              </a:rPr>
              <a:t>Variables that store Multiple Items</a:t>
            </a:r>
            <a:endParaRPr sz="2177" b="1" dirty="0">
              <a:latin typeface="Lexend"/>
              <a:ea typeface="Lexend"/>
              <a:cs typeface="Lexend"/>
              <a:sym typeface="Lexend"/>
            </a:endParaRPr>
          </a:p>
          <a:p>
            <a:r>
              <a:rPr lang="en-GB" sz="2177" i="1" dirty="0">
                <a:latin typeface="Lexend"/>
                <a:ea typeface="Lexend"/>
                <a:cs typeface="Lexend"/>
                <a:sym typeface="Lexend"/>
              </a:rPr>
              <a:t>Lists (list) </a:t>
            </a:r>
            <a:r>
              <a:rPr lang="en-GB" sz="2177" dirty="0">
                <a:latin typeface="Lexend"/>
                <a:ea typeface="Lexend"/>
                <a:cs typeface="Lexend"/>
                <a:sym typeface="Lexend"/>
              </a:rPr>
              <a:t>are sequences of items, where the order matters.  Duplicates allowed.</a:t>
            </a:r>
            <a:endParaRPr sz="2177" dirty="0">
              <a:latin typeface="Lexend"/>
              <a:ea typeface="Lexend"/>
              <a:cs typeface="Lexend"/>
              <a:sym typeface="Lexend"/>
            </a:endParaRPr>
          </a:p>
          <a:p>
            <a:endParaRPr sz="2177" dirty="0">
              <a:latin typeface="Lexend"/>
              <a:ea typeface="Lexend"/>
              <a:cs typeface="Lexend"/>
              <a:sym typeface="Lexend"/>
            </a:endParaRPr>
          </a:p>
          <a:p>
            <a:r>
              <a:rPr lang="en-GB" sz="2177" i="1" dirty="0">
                <a:latin typeface="Lexend"/>
                <a:ea typeface="Lexend"/>
                <a:cs typeface="Lexend"/>
                <a:sym typeface="Lexend"/>
              </a:rPr>
              <a:t>Sets (set) </a:t>
            </a:r>
            <a:r>
              <a:rPr lang="en-GB" sz="2177" dirty="0">
                <a:latin typeface="Lexend"/>
                <a:ea typeface="Lexend"/>
                <a:cs typeface="Lexend"/>
                <a:sym typeface="Lexend"/>
              </a:rPr>
              <a:t>are </a:t>
            </a:r>
            <a:r>
              <a:rPr lang="en-GB" sz="2177" u="sng" dirty="0">
                <a:latin typeface="Lexend"/>
                <a:ea typeface="Lexend"/>
                <a:cs typeface="Lexend"/>
                <a:sym typeface="Lexend"/>
              </a:rPr>
              <a:t>unordered </a:t>
            </a:r>
            <a:r>
              <a:rPr lang="en-GB" sz="2177" dirty="0">
                <a:latin typeface="Lexend"/>
                <a:ea typeface="Lexend"/>
                <a:cs typeface="Lexend"/>
                <a:sym typeface="Lexend"/>
              </a:rPr>
              <a:t>sequences of </a:t>
            </a:r>
            <a:r>
              <a:rPr lang="en-GB" sz="2177" u="sng" dirty="0">
                <a:latin typeface="Lexend"/>
                <a:ea typeface="Lexend"/>
                <a:cs typeface="Lexend"/>
                <a:sym typeface="Lexend"/>
              </a:rPr>
              <a:t>unique </a:t>
            </a:r>
            <a:r>
              <a:rPr lang="en-GB" sz="2177" dirty="0">
                <a:latin typeface="Lexend"/>
                <a:ea typeface="Lexend"/>
                <a:cs typeface="Lexend"/>
                <a:sym typeface="Lexend"/>
              </a:rPr>
              <a:t>items.</a:t>
            </a:r>
            <a:endParaRPr sz="2177" dirty="0">
              <a:latin typeface="Lexend"/>
              <a:ea typeface="Lexend"/>
              <a:cs typeface="Lexend"/>
              <a:sym typeface="Lexend"/>
            </a:endParaRPr>
          </a:p>
          <a:p>
            <a:endParaRPr sz="2177" dirty="0">
              <a:latin typeface="Lexend"/>
              <a:ea typeface="Lexend"/>
              <a:cs typeface="Lexend"/>
              <a:sym typeface="Lexend"/>
            </a:endParaRPr>
          </a:p>
          <a:p>
            <a:r>
              <a:rPr lang="en-GB" sz="2177" i="1" dirty="0">
                <a:latin typeface="Lexend"/>
                <a:ea typeface="Lexend"/>
                <a:cs typeface="Lexend"/>
                <a:sym typeface="Lexend"/>
              </a:rPr>
              <a:t>Tuples (tuple) </a:t>
            </a:r>
            <a:r>
              <a:rPr lang="en-GB" sz="2177" dirty="0">
                <a:latin typeface="Lexend"/>
                <a:ea typeface="Lexend"/>
                <a:cs typeface="Lexend"/>
                <a:sym typeface="Lexend"/>
              </a:rPr>
              <a:t>are ordered sequences (like a list) but are </a:t>
            </a:r>
            <a:r>
              <a:rPr lang="en-GB" sz="2177" u="sng" dirty="0">
                <a:latin typeface="Lexend"/>
                <a:ea typeface="Lexend"/>
                <a:cs typeface="Lexend"/>
                <a:sym typeface="Lexend"/>
              </a:rPr>
              <a:t>immutable</a:t>
            </a:r>
            <a:r>
              <a:rPr lang="en-GB" sz="2177" dirty="0">
                <a:latin typeface="Lexend"/>
                <a:ea typeface="Lexend"/>
                <a:cs typeface="Lexend"/>
                <a:sym typeface="Lexend"/>
              </a:rPr>
              <a:t> (once created, they cannot be changed)</a:t>
            </a:r>
            <a:endParaRPr sz="2177" dirty="0">
              <a:latin typeface="Lexend"/>
              <a:ea typeface="Lexend"/>
              <a:cs typeface="Lexend"/>
              <a:sym typeface="Lexend"/>
            </a:endParaRPr>
          </a:p>
          <a:p>
            <a:endParaRPr sz="2177" dirty="0">
              <a:latin typeface="Lexend"/>
              <a:ea typeface="Lexend"/>
              <a:cs typeface="Lexend"/>
              <a:sym typeface="Lexend"/>
            </a:endParaRPr>
          </a:p>
          <a:p>
            <a:r>
              <a:rPr lang="en-GB" sz="2177" i="1" dirty="0">
                <a:latin typeface="Lexend"/>
                <a:ea typeface="Lexend"/>
                <a:cs typeface="Lexend"/>
                <a:sym typeface="Lexend"/>
              </a:rPr>
              <a:t>Dictionaries (</a:t>
            </a:r>
            <a:r>
              <a:rPr lang="en-GB" sz="2177" i="1" dirty="0" err="1">
                <a:latin typeface="Lexend"/>
                <a:ea typeface="Lexend"/>
                <a:cs typeface="Lexend"/>
                <a:sym typeface="Lexend"/>
              </a:rPr>
              <a:t>dict</a:t>
            </a:r>
            <a:r>
              <a:rPr lang="en-GB" sz="2177" i="1" dirty="0">
                <a:latin typeface="Lexend"/>
                <a:ea typeface="Lexend"/>
                <a:cs typeface="Lexend"/>
                <a:sym typeface="Lexend"/>
              </a:rPr>
              <a:t>) </a:t>
            </a:r>
            <a:r>
              <a:rPr lang="en-GB" sz="2177" dirty="0">
                <a:latin typeface="Lexend"/>
                <a:ea typeface="Lexend"/>
                <a:cs typeface="Lexend"/>
                <a:sym typeface="Lexend"/>
              </a:rPr>
              <a:t>are </a:t>
            </a:r>
            <a:r>
              <a:rPr lang="en-GB" sz="2177" u="sng" dirty="0">
                <a:latin typeface="Lexend"/>
                <a:ea typeface="Lexend"/>
                <a:cs typeface="Lexend"/>
                <a:sym typeface="Lexend"/>
              </a:rPr>
              <a:t>unordered</a:t>
            </a:r>
            <a:r>
              <a:rPr lang="en-GB" sz="2177" dirty="0">
                <a:latin typeface="Lexend"/>
                <a:ea typeface="Lexend"/>
                <a:cs typeface="Lexend"/>
                <a:sym typeface="Lexend"/>
              </a:rPr>
              <a:t> collections of key-value pairs</a:t>
            </a:r>
            <a:endParaRPr sz="2177" dirty="0">
              <a:latin typeface="Lexend"/>
              <a:ea typeface="Lexend"/>
              <a:cs typeface="Lexend"/>
              <a:sym typeface="Lexend"/>
            </a:endParaRPr>
          </a:p>
        </p:txBody>
      </p:sp>
      <p:pic>
        <p:nvPicPr>
          <p:cNvPr id="176" name="Google Shape;176;p24"/>
          <p:cNvPicPr preferRelativeResize="0"/>
          <p:nvPr/>
        </p:nvPicPr>
        <p:blipFill>
          <a:blip r:embed="rId4">
            <a:alphaModFix/>
          </a:blip>
          <a:stretch>
            <a:fillRect/>
          </a:stretch>
        </p:blipFill>
        <p:spPr>
          <a:xfrm>
            <a:off x="3214444" y="2414617"/>
            <a:ext cx="5503680" cy="302400"/>
          </a:xfrm>
          <a:prstGeom prst="rect">
            <a:avLst/>
          </a:prstGeom>
          <a:noFill/>
          <a:ln>
            <a:noFill/>
          </a:ln>
        </p:spPr>
      </p:pic>
      <p:pic>
        <p:nvPicPr>
          <p:cNvPr id="177" name="Google Shape;177;p24"/>
          <p:cNvPicPr preferRelativeResize="0"/>
          <p:nvPr/>
        </p:nvPicPr>
        <p:blipFill>
          <a:blip r:embed="rId5">
            <a:alphaModFix/>
          </a:blip>
          <a:stretch>
            <a:fillRect/>
          </a:stretch>
        </p:blipFill>
        <p:spPr>
          <a:xfrm>
            <a:off x="3214432" y="3376356"/>
            <a:ext cx="4302720" cy="267840"/>
          </a:xfrm>
          <a:prstGeom prst="rect">
            <a:avLst/>
          </a:prstGeom>
          <a:noFill/>
          <a:ln>
            <a:noFill/>
          </a:ln>
        </p:spPr>
      </p:pic>
      <p:pic>
        <p:nvPicPr>
          <p:cNvPr id="178" name="Google Shape;178;p24"/>
          <p:cNvPicPr preferRelativeResize="0"/>
          <p:nvPr/>
        </p:nvPicPr>
        <p:blipFill>
          <a:blip r:embed="rId6">
            <a:alphaModFix/>
          </a:blip>
          <a:stretch>
            <a:fillRect/>
          </a:stretch>
        </p:blipFill>
        <p:spPr>
          <a:xfrm>
            <a:off x="3408224" y="4624938"/>
            <a:ext cx="5365440" cy="267840"/>
          </a:xfrm>
          <a:prstGeom prst="rect">
            <a:avLst/>
          </a:prstGeom>
          <a:noFill/>
          <a:ln>
            <a:noFill/>
          </a:ln>
        </p:spPr>
      </p:pic>
      <p:pic>
        <p:nvPicPr>
          <p:cNvPr id="179" name="Google Shape;179;p24"/>
          <p:cNvPicPr preferRelativeResize="0"/>
          <p:nvPr/>
        </p:nvPicPr>
        <p:blipFill>
          <a:blip r:embed="rId7">
            <a:alphaModFix/>
          </a:blip>
          <a:stretch>
            <a:fillRect/>
          </a:stretch>
        </p:blipFill>
        <p:spPr>
          <a:xfrm>
            <a:off x="3214432" y="5995047"/>
            <a:ext cx="5667840" cy="28512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73C99F78-3270-905F-74EE-6712DF7ADD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3" name="Picture 2">
            <a:extLst>
              <a:ext uri="{FF2B5EF4-FFF2-40B4-BE49-F238E27FC236}">
                <a16:creationId xmlns:a16="http://schemas.microsoft.com/office/drawing/2014/main" id="{0EF900EB-D2CA-F11C-2BF7-4F5AE3C671C0}"/>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85" name="Google Shape;185;p2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fStrings</a:t>
            </a:r>
            <a:endParaRPr sz="2721">
              <a:latin typeface="Lexend Black"/>
              <a:ea typeface="Lexend Black"/>
              <a:cs typeface="Lexend Black"/>
              <a:sym typeface="Lexend Black"/>
            </a:endParaRPr>
          </a:p>
        </p:txBody>
      </p:sp>
      <p:sp>
        <p:nvSpPr>
          <p:cNvPr id="186" name="Google Shape;186;p25"/>
          <p:cNvSpPr txBox="1"/>
          <p:nvPr/>
        </p:nvSpPr>
        <p:spPr>
          <a:xfrm>
            <a:off x="175794" y="1131475"/>
            <a:ext cx="8840829" cy="4825882"/>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Python has a rather neat type of string called an </a:t>
            </a:r>
            <a:r>
              <a:rPr lang="en-GB" sz="1996" i="1" dirty="0" err="1">
                <a:latin typeface="Lexend"/>
                <a:ea typeface="Lexend"/>
                <a:cs typeface="Lexend"/>
                <a:sym typeface="Lexend"/>
              </a:rPr>
              <a:t>fString</a:t>
            </a:r>
            <a:r>
              <a:rPr lang="en-GB" sz="1996" dirty="0">
                <a:latin typeface="Lexend"/>
                <a:ea typeface="Lexend"/>
                <a:cs typeface="Lexend"/>
                <a:sym typeface="Lexend"/>
              </a:rPr>
              <a:t>.  These are strings where we can include formatting within the string to define where we want dynamic text.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We often want to do this where we want to insert the value of a variable into a string of text.</a:t>
            </a:r>
            <a:br>
              <a:rPr lang="en-GB" sz="1996" dirty="0">
                <a:latin typeface="Lexend"/>
                <a:ea typeface="Lexend"/>
                <a:cs typeface="Lexend"/>
                <a:sym typeface="Lexend"/>
              </a:rPr>
            </a:br>
            <a:endParaRPr sz="1996" dirty="0">
              <a:latin typeface="Lexend"/>
              <a:ea typeface="Lexend"/>
              <a:cs typeface="Lexend"/>
              <a:sym typeface="Lexend"/>
            </a:endParaRPr>
          </a:p>
          <a:p>
            <a:r>
              <a:rPr lang="en-GB" sz="1996" dirty="0">
                <a:latin typeface="Lexend"/>
                <a:ea typeface="Lexend"/>
                <a:cs typeface="Lexend"/>
                <a:sym typeface="Lexend"/>
              </a:rPr>
              <a:t>e.g. “Her name is &lt;&lt;insert name here&gt;&gt;”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To use </a:t>
            </a:r>
            <a:r>
              <a:rPr lang="en-GB" sz="1996" dirty="0" err="1">
                <a:latin typeface="Lexend"/>
                <a:ea typeface="Lexend"/>
                <a:cs typeface="Lexend"/>
                <a:sym typeface="Lexend"/>
              </a:rPr>
              <a:t>fStrings</a:t>
            </a:r>
            <a:r>
              <a:rPr lang="en-GB" sz="1996" dirty="0">
                <a:latin typeface="Lexend"/>
                <a:ea typeface="Lexend"/>
                <a:cs typeface="Lexend"/>
                <a:sym typeface="Lexend"/>
              </a:rPr>
              <a:t>, we simply put the character f immediately before our opening quotation mark, and use curly brackets to denote where we want to include the name of a variable, so that Python will pull in the value in that variable instead of hard-coded text.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Example :</a:t>
            </a:r>
            <a:endParaRPr sz="1996" dirty="0">
              <a:latin typeface="Lexend"/>
              <a:ea typeface="Lexend"/>
              <a:cs typeface="Lexend"/>
              <a:sym typeface="Lexend"/>
            </a:endParaRPr>
          </a:p>
        </p:txBody>
      </p:sp>
      <p:pic>
        <p:nvPicPr>
          <p:cNvPr id="188" name="Google Shape;188;p25"/>
          <p:cNvPicPr preferRelativeResize="0"/>
          <p:nvPr/>
        </p:nvPicPr>
        <p:blipFill>
          <a:blip r:embed="rId4">
            <a:alphaModFix/>
          </a:blip>
          <a:stretch>
            <a:fillRect/>
          </a:stretch>
        </p:blipFill>
        <p:spPr>
          <a:xfrm>
            <a:off x="138241" y="6095597"/>
            <a:ext cx="4145010" cy="623803"/>
          </a:xfrm>
          <a:prstGeom prst="rect">
            <a:avLst/>
          </a:prstGeom>
          <a:noFill/>
          <a:ln>
            <a:noFill/>
          </a:ln>
        </p:spPr>
      </p:pic>
      <p:pic>
        <p:nvPicPr>
          <p:cNvPr id="189" name="Google Shape;189;p25"/>
          <p:cNvPicPr preferRelativeResize="0"/>
          <p:nvPr/>
        </p:nvPicPr>
        <p:blipFill>
          <a:blip r:embed="rId5">
            <a:alphaModFix/>
          </a:blip>
          <a:stretch>
            <a:fillRect/>
          </a:stretch>
        </p:blipFill>
        <p:spPr>
          <a:xfrm>
            <a:off x="6609817" y="6192390"/>
            <a:ext cx="1468800" cy="406080"/>
          </a:xfrm>
          <a:prstGeom prst="rect">
            <a:avLst/>
          </a:prstGeom>
          <a:noFill/>
          <a:ln>
            <a:noFill/>
          </a:ln>
        </p:spPr>
      </p:pic>
      <p:cxnSp>
        <p:nvCxnSpPr>
          <p:cNvPr id="190" name="Google Shape;190;p25"/>
          <p:cNvCxnSpPr/>
          <p:nvPr/>
        </p:nvCxnSpPr>
        <p:spPr>
          <a:xfrm>
            <a:off x="4433908" y="6356180"/>
            <a:ext cx="2826028" cy="8436"/>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4AA1F5FC-ABB2-2F15-7341-0FE66A8A8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More fString Features</a:t>
            </a:r>
            <a:endParaRPr sz="2721">
              <a:latin typeface="Lexend Black"/>
              <a:ea typeface="Lexend Black"/>
              <a:cs typeface="Lexend Black"/>
              <a:sym typeface="Lexend Black"/>
            </a:endParaRPr>
          </a:p>
        </p:txBody>
      </p:sp>
      <p:sp>
        <p:nvSpPr>
          <p:cNvPr id="197" name="Google Shape;197;p26"/>
          <p:cNvSpPr txBox="1"/>
          <p:nvPr/>
        </p:nvSpPr>
        <p:spPr>
          <a:xfrm>
            <a:off x="175794" y="1131475"/>
            <a:ext cx="8840829" cy="136335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also do some other cool things with fStrings.  We’re not restricted to just variable names either, we can put in the curly brackets any instruction whose output will result in something that can be interpreted as a string (ie some characters).</a:t>
            </a:r>
            <a:endParaRPr sz="1996">
              <a:latin typeface="Lexend"/>
              <a:ea typeface="Lexend"/>
              <a:cs typeface="Lexend"/>
              <a:sym typeface="Lexend"/>
            </a:endParaRPr>
          </a:p>
        </p:txBody>
      </p:sp>
      <p:pic>
        <p:nvPicPr>
          <p:cNvPr id="199" name="Google Shape;199;p26"/>
          <p:cNvPicPr preferRelativeResize="0"/>
          <p:nvPr/>
        </p:nvPicPr>
        <p:blipFill>
          <a:blip r:embed="rId3">
            <a:alphaModFix/>
          </a:blip>
          <a:stretch>
            <a:fillRect/>
          </a:stretch>
        </p:blipFill>
        <p:spPr>
          <a:xfrm>
            <a:off x="138240" y="2633066"/>
            <a:ext cx="8847360" cy="1313280"/>
          </a:xfrm>
          <a:prstGeom prst="rect">
            <a:avLst/>
          </a:prstGeom>
          <a:noFill/>
          <a:ln>
            <a:noFill/>
          </a:ln>
        </p:spPr>
      </p:pic>
      <p:pic>
        <p:nvPicPr>
          <p:cNvPr id="200" name="Google Shape;200;p26"/>
          <p:cNvPicPr preferRelativeResize="0"/>
          <p:nvPr/>
        </p:nvPicPr>
        <p:blipFill>
          <a:blip r:embed="rId4">
            <a:alphaModFix/>
          </a:blip>
          <a:stretch>
            <a:fillRect/>
          </a:stretch>
        </p:blipFill>
        <p:spPr>
          <a:xfrm>
            <a:off x="1425600" y="5511207"/>
            <a:ext cx="6272640" cy="682560"/>
          </a:xfrm>
          <a:prstGeom prst="rect">
            <a:avLst/>
          </a:prstGeom>
          <a:noFill/>
          <a:ln>
            <a:noFill/>
          </a:ln>
        </p:spPr>
      </p:pic>
      <p:cxnSp>
        <p:nvCxnSpPr>
          <p:cNvPr id="201" name="Google Shape;201;p26"/>
          <p:cNvCxnSpPr>
            <a:stCxn id="199" idx="2"/>
            <a:endCxn id="200" idx="0"/>
          </p:cNvCxnSpPr>
          <p:nvPr/>
        </p:nvCxnSpPr>
        <p:spPr>
          <a:xfrm>
            <a:off x="4561920" y="3946346"/>
            <a:ext cx="0" cy="1564997"/>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A38479D5-47E1-7555-5E04-D89D3BD89A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5FE7B49E-094B-7598-2451-D4FD283C1EC8}"/>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2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User Input</a:t>
            </a:r>
            <a:endParaRPr sz="2721">
              <a:latin typeface="Lexend Black"/>
              <a:ea typeface="Lexend Black"/>
              <a:cs typeface="Lexend Black"/>
              <a:sym typeface="Lexend Black"/>
            </a:endParaRPr>
          </a:p>
        </p:txBody>
      </p:sp>
      <p:sp>
        <p:nvSpPr>
          <p:cNvPr id="208" name="Google Shape;208;p27"/>
          <p:cNvSpPr txBox="1"/>
          <p:nvPr/>
        </p:nvSpPr>
        <p:spPr>
          <a:xfrm>
            <a:off x="175794" y="1131475"/>
            <a:ext cx="8840829" cy="201672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Sometimes we need to ask the user to input something in order to continue with the program.</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In Python, getting input from the user is easy.  We simply tell Python that we need an input, any message we want to display to the user, and the name of the variable in which we want to store the input.</a:t>
            </a:r>
            <a:endParaRPr sz="1996">
              <a:latin typeface="Lexend"/>
              <a:ea typeface="Lexend"/>
              <a:cs typeface="Lexend"/>
              <a:sym typeface="Lexend"/>
            </a:endParaRPr>
          </a:p>
        </p:txBody>
      </p:sp>
      <p:pic>
        <p:nvPicPr>
          <p:cNvPr id="210" name="Google Shape;210;p27"/>
          <p:cNvPicPr preferRelativeResize="0"/>
          <p:nvPr/>
        </p:nvPicPr>
        <p:blipFill>
          <a:blip r:embed="rId3">
            <a:alphaModFix/>
          </a:blip>
          <a:stretch>
            <a:fillRect/>
          </a:stretch>
        </p:blipFill>
        <p:spPr>
          <a:xfrm>
            <a:off x="252194" y="3273469"/>
            <a:ext cx="4570560" cy="311040"/>
          </a:xfrm>
          <a:prstGeom prst="rect">
            <a:avLst/>
          </a:prstGeom>
          <a:noFill/>
          <a:ln>
            <a:noFill/>
          </a:ln>
        </p:spPr>
      </p:pic>
      <p:sp>
        <p:nvSpPr>
          <p:cNvPr id="211" name="Google Shape;211;p27"/>
          <p:cNvSpPr txBox="1"/>
          <p:nvPr/>
        </p:nvSpPr>
        <p:spPr>
          <a:xfrm>
            <a:off x="175794" y="3619795"/>
            <a:ext cx="8840829" cy="305896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HOWEVER, when we read in the inputs from a user, regardless of what it is supposed to represent, they will be read in as a sequence of characters.  In other words, as a string.</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Clearly, if we’re reading in something intended to be a number (like an age) that’s no good.  So what can we do?</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Well, we are wizards…</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05AD815E-2D43-2C37-5B19-71EA211FF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C90248D5-6E9E-10AF-98FA-A6101CD79DC7}"/>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3" name="Picture 2">
            <a:extLst>
              <a:ext uri="{FF2B5EF4-FFF2-40B4-BE49-F238E27FC236}">
                <a16:creationId xmlns:a16="http://schemas.microsoft.com/office/drawing/2014/main" id="{2729D46E-F8C6-39A7-AC9A-C860EF3C54C3}"/>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17" name="Google Shape;217;p2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Casting</a:t>
            </a:r>
            <a:endParaRPr sz="2721">
              <a:latin typeface="Lexend Black"/>
              <a:ea typeface="Lexend Black"/>
              <a:cs typeface="Lexend Black"/>
              <a:sym typeface="Lexend Black"/>
            </a:endParaRPr>
          </a:p>
        </p:txBody>
      </p:sp>
      <p:sp>
        <p:nvSpPr>
          <p:cNvPr id="218" name="Google Shape;218;p28"/>
          <p:cNvSpPr txBox="1"/>
          <p:nvPr/>
        </p:nvSpPr>
        <p:spPr>
          <a:xfrm>
            <a:off x="175794" y="1131475"/>
            <a:ext cx="8840829" cy="2322323"/>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Python allows us to turn one type of variable into another, like a magic spell.  This is known as </a:t>
            </a:r>
            <a:r>
              <a:rPr lang="en-GB" sz="1996" i="1">
                <a:latin typeface="Lexend"/>
                <a:ea typeface="Lexend"/>
                <a:cs typeface="Lexend"/>
                <a:sym typeface="Lexend"/>
              </a:rPr>
              <a:t>casting</a:t>
            </a:r>
            <a:r>
              <a:rPr lang="en-GB" sz="1996">
                <a:latin typeface="Lexend"/>
                <a:ea typeface="Lexend"/>
                <a:cs typeface="Lexend"/>
                <a:sym typeface="Lexend"/>
              </a:rPr>
              <a:t>.  As long as the value stored in the variable can be interpreted as the type we’re trying to cast it into, it’ll work (otherwise we’ll get an error).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To cast, we simply wrap the variable on which we’re performing the cast in brackets, and tell it the type of variable we want it to become.</a:t>
            </a:r>
            <a:endParaRPr sz="1996">
              <a:latin typeface="Lexend"/>
              <a:ea typeface="Lexend"/>
              <a:cs typeface="Lexend"/>
              <a:sym typeface="Lexend"/>
            </a:endParaRPr>
          </a:p>
        </p:txBody>
      </p:sp>
      <p:pic>
        <p:nvPicPr>
          <p:cNvPr id="220" name="Google Shape;220;p28"/>
          <p:cNvPicPr preferRelativeResize="0"/>
          <p:nvPr/>
        </p:nvPicPr>
        <p:blipFill>
          <a:blip r:embed="rId4">
            <a:alphaModFix/>
          </a:blip>
          <a:stretch>
            <a:fillRect/>
          </a:stretch>
        </p:blipFill>
        <p:spPr>
          <a:xfrm>
            <a:off x="257047" y="3453798"/>
            <a:ext cx="4570560" cy="613440"/>
          </a:xfrm>
          <a:prstGeom prst="rect">
            <a:avLst/>
          </a:prstGeom>
          <a:noFill/>
          <a:ln>
            <a:noFill/>
          </a:ln>
        </p:spPr>
      </p:pic>
      <p:sp>
        <p:nvSpPr>
          <p:cNvPr id="221" name="Google Shape;221;p28"/>
          <p:cNvSpPr txBox="1"/>
          <p:nvPr/>
        </p:nvSpPr>
        <p:spPr>
          <a:xfrm>
            <a:off x="175794" y="4103635"/>
            <a:ext cx="8840829" cy="47023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could also do that all in one line of code :</a:t>
            </a:r>
            <a:endParaRPr sz="1996">
              <a:latin typeface="Lexend"/>
              <a:ea typeface="Lexend"/>
              <a:cs typeface="Lexend"/>
              <a:sym typeface="Lexend"/>
            </a:endParaRPr>
          </a:p>
        </p:txBody>
      </p:sp>
      <p:pic>
        <p:nvPicPr>
          <p:cNvPr id="222" name="Google Shape;222;p28"/>
          <p:cNvPicPr preferRelativeResize="0"/>
          <p:nvPr/>
        </p:nvPicPr>
        <p:blipFill>
          <a:blip r:embed="rId5">
            <a:alphaModFix/>
          </a:blip>
          <a:stretch>
            <a:fillRect/>
          </a:stretch>
        </p:blipFill>
        <p:spPr>
          <a:xfrm>
            <a:off x="257046" y="4610265"/>
            <a:ext cx="5235840" cy="328320"/>
          </a:xfrm>
          <a:prstGeom prst="rect">
            <a:avLst/>
          </a:prstGeom>
          <a:noFill/>
          <a:ln>
            <a:noFill/>
          </a:ln>
        </p:spPr>
      </p:pic>
      <p:sp>
        <p:nvSpPr>
          <p:cNvPr id="223" name="Google Shape;223;p28"/>
          <p:cNvSpPr txBox="1"/>
          <p:nvPr/>
        </p:nvSpPr>
        <p:spPr>
          <a:xfrm>
            <a:off x="175794" y="5002195"/>
            <a:ext cx="8840829" cy="1685004"/>
          </a:xfrm>
          <a:prstGeom prst="rect">
            <a:avLst/>
          </a:prstGeom>
          <a:noFill/>
          <a:ln>
            <a:noFill/>
          </a:ln>
        </p:spPr>
        <p:txBody>
          <a:bodyPr spcFirstLastPara="1" wrap="square" lIns="82930" tIns="82930" rIns="82930" bIns="82930" anchor="t" anchorCtr="0">
            <a:noAutofit/>
          </a:bodyPr>
          <a:lstStyle/>
          <a:p>
            <a:r>
              <a:rPr lang="en-GB" sz="1814">
                <a:latin typeface="Lexend"/>
                <a:ea typeface="Lexend"/>
                <a:cs typeface="Lexend"/>
                <a:sym typeface="Lexend"/>
              </a:rPr>
              <a:t>This will only work if the user inputs something that can be interpreted as an integer.  “42” will work. “Too old” will not work.</a:t>
            </a:r>
            <a:endParaRPr sz="1633"/>
          </a:p>
          <a:p>
            <a:endParaRPr sz="1814">
              <a:latin typeface="Lexend"/>
              <a:ea typeface="Lexend"/>
              <a:cs typeface="Lexend"/>
              <a:sym typeface="Lexend"/>
            </a:endParaRPr>
          </a:p>
          <a:p>
            <a:r>
              <a:rPr lang="en-GB" sz="1814">
                <a:latin typeface="Lexend"/>
                <a:ea typeface="Lexend"/>
                <a:cs typeface="Lexend"/>
                <a:sym typeface="Lexend"/>
              </a:rPr>
              <a:t>Note - you can cast a float value (e.g. 42.6547) as an integer (it’ll just ignore the decimal place and create an int value of 42 - it won’t round).  HOWEVER, this won’t work for strings - you can’t cast “42.6547” as a string into an int.</a:t>
            </a:r>
            <a:endParaRPr sz="1814">
              <a:latin typeface="Lexend"/>
              <a:ea typeface="Lexend"/>
              <a:cs typeface="Lexend"/>
              <a:sym typeface="Lexend"/>
            </a:endParaRPr>
          </a:p>
          <a:p>
            <a:endParaRPr sz="1814">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E036292E-5471-8B9E-DA77-2FBB72FE6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2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Mathematical Operators</a:t>
            </a:r>
            <a:endParaRPr sz="2721">
              <a:latin typeface="Lexend Black"/>
              <a:ea typeface="Lexend Black"/>
              <a:cs typeface="Lexend Black"/>
              <a:sym typeface="Lexend Black"/>
            </a:endParaRPr>
          </a:p>
        </p:txBody>
      </p:sp>
      <p:sp>
        <p:nvSpPr>
          <p:cNvPr id="230" name="Google Shape;230;p29"/>
          <p:cNvSpPr txBox="1"/>
          <p:nvPr/>
        </p:nvSpPr>
        <p:spPr>
          <a:xfrm>
            <a:off x="175794" y="1131475"/>
            <a:ext cx="8840829" cy="139709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When we’re dealing with numbers, we often want to manipulate them in some way.  We can apply common mathematical functions in Python easily (though some of the symbols used might seem odd if you’re new to coding).</a:t>
            </a:r>
            <a:endParaRPr sz="1996">
              <a:latin typeface="Lexend"/>
              <a:ea typeface="Lexend"/>
              <a:cs typeface="Lexend"/>
              <a:sym typeface="Lexend"/>
            </a:endParaRPr>
          </a:p>
        </p:txBody>
      </p:sp>
      <p:pic>
        <p:nvPicPr>
          <p:cNvPr id="232" name="Google Shape;232;p29"/>
          <p:cNvPicPr preferRelativeResize="0"/>
          <p:nvPr/>
        </p:nvPicPr>
        <p:blipFill>
          <a:blip r:embed="rId3">
            <a:alphaModFix/>
          </a:blip>
          <a:stretch>
            <a:fillRect/>
          </a:stretch>
        </p:blipFill>
        <p:spPr>
          <a:xfrm>
            <a:off x="138241" y="2666810"/>
            <a:ext cx="8867520" cy="2563595"/>
          </a:xfrm>
          <a:prstGeom prst="rect">
            <a:avLst/>
          </a:prstGeom>
          <a:noFill/>
          <a:ln>
            <a:noFill/>
          </a:ln>
        </p:spPr>
      </p:pic>
      <p:sp>
        <p:nvSpPr>
          <p:cNvPr id="233" name="Google Shape;233;p29"/>
          <p:cNvSpPr txBox="1"/>
          <p:nvPr/>
        </p:nvSpPr>
        <p:spPr>
          <a:xfrm>
            <a:off x="151586" y="5292417"/>
            <a:ext cx="8840829" cy="139709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Modulus can seem a bit weird, so let’s talk about it a bit more, because it can also be really useful…</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F6DD8415-E85F-58BE-D094-4BAF9A93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2375F23-4813-CE8B-34EB-3C82F397291C}"/>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3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Modulus</a:t>
            </a:r>
            <a:endParaRPr sz="2721">
              <a:latin typeface="Lexend Black"/>
              <a:ea typeface="Lexend Black"/>
              <a:cs typeface="Lexend Black"/>
              <a:sym typeface="Lexend Black"/>
            </a:endParaRPr>
          </a:p>
        </p:txBody>
      </p:sp>
      <p:sp>
        <p:nvSpPr>
          <p:cNvPr id="240" name="Google Shape;240;p30"/>
          <p:cNvSpPr txBox="1"/>
          <p:nvPr/>
        </p:nvSpPr>
        <p:spPr>
          <a:xfrm>
            <a:off x="175794" y="1131475"/>
            <a:ext cx="8840829" cy="5377482"/>
          </a:xfrm>
          <a:prstGeom prst="rect">
            <a:avLst/>
          </a:prstGeom>
          <a:noFill/>
          <a:ln>
            <a:noFill/>
          </a:ln>
        </p:spPr>
        <p:txBody>
          <a:bodyPr spcFirstLastPara="1" wrap="square" lIns="82930" tIns="82930" rIns="82930" bIns="82930" anchor="t" anchorCtr="0">
            <a:noAutofit/>
          </a:bodyPr>
          <a:lstStyle/>
          <a:p>
            <a:r>
              <a:rPr lang="en-GB" sz="1996" b="1">
                <a:latin typeface="Lexend"/>
                <a:ea typeface="Lexend"/>
                <a:cs typeface="Lexend"/>
                <a:sym typeface="Lexend"/>
              </a:rPr>
              <a:t>10 % 3</a:t>
            </a:r>
            <a:endParaRPr sz="1996" b="1">
              <a:latin typeface="Lexend"/>
              <a:ea typeface="Lexend"/>
              <a:cs typeface="Lexend"/>
              <a:sym typeface="Lexend"/>
            </a:endParaRPr>
          </a:p>
          <a:p>
            <a:r>
              <a:rPr lang="en-GB" sz="1996">
                <a:latin typeface="Lexend"/>
                <a:ea typeface="Lexend"/>
                <a:cs typeface="Lexend"/>
                <a:sym typeface="Lexend"/>
              </a:rPr>
              <a:t>This means divide 10 by 3, and return the remainder.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3 goes into 10 three times, but we’re left with 1 left over (3 x 3 = 9) - a </a:t>
            </a:r>
            <a:r>
              <a:rPr lang="en-GB" sz="1996" i="1">
                <a:latin typeface="Lexend"/>
                <a:ea typeface="Lexend"/>
                <a:cs typeface="Lexend"/>
                <a:sym typeface="Lexend"/>
              </a:rPr>
              <a:t>remainder </a:t>
            </a:r>
            <a:r>
              <a:rPr lang="en-GB" sz="1996">
                <a:latin typeface="Lexend"/>
                <a:ea typeface="Lexend"/>
                <a:cs typeface="Lexend"/>
                <a:sym typeface="Lexend"/>
              </a:rPr>
              <a:t>of 1.</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 10 % 3 = 1.</a:t>
            </a:r>
            <a:endParaRPr sz="1996">
              <a:latin typeface="Lexend"/>
              <a:ea typeface="Lexend"/>
              <a:cs typeface="Lexend"/>
              <a:sym typeface="Lexend"/>
            </a:endParaRPr>
          </a:p>
          <a:p>
            <a:endParaRPr sz="1996">
              <a:latin typeface="Lexend"/>
              <a:ea typeface="Lexend"/>
              <a:cs typeface="Lexend"/>
              <a:sym typeface="Lexend"/>
            </a:endParaRPr>
          </a:p>
          <a:p>
            <a:r>
              <a:rPr lang="en-GB" sz="1996" b="1">
                <a:latin typeface="Lexend"/>
                <a:ea typeface="Lexend"/>
                <a:cs typeface="Lexend"/>
                <a:sym typeface="Lexend"/>
              </a:rPr>
              <a:t>20 % 2</a:t>
            </a:r>
            <a:endParaRPr sz="1996" b="1">
              <a:latin typeface="Lexend"/>
              <a:ea typeface="Lexend"/>
              <a:cs typeface="Lexend"/>
              <a:sym typeface="Lexend"/>
            </a:endParaRPr>
          </a:p>
          <a:p>
            <a:r>
              <a:rPr lang="en-GB" sz="1996">
                <a:latin typeface="Lexend"/>
                <a:ea typeface="Lexend"/>
                <a:cs typeface="Lexend"/>
                <a:sym typeface="Lexend"/>
              </a:rPr>
              <a:t>This means divide 20 by 2, and return the remainder.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2 goes into 20 exactly 10 times, with nothing left over (no remainder).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 20 % 2 = 0.</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5CF27716-EB43-39E0-813B-07046E556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11F943F-2BB0-53F9-F802-72711E330029}"/>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3" name="Picture 2">
            <a:extLst>
              <a:ext uri="{FF2B5EF4-FFF2-40B4-BE49-F238E27FC236}">
                <a16:creationId xmlns:a16="http://schemas.microsoft.com/office/drawing/2014/main" id="{83AB207B-B542-0C03-57D1-FC20A1284C3D}"/>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55" name="Google Shape;255;p3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Comments</a:t>
            </a:r>
            <a:endParaRPr sz="2721">
              <a:latin typeface="Lexend Black"/>
              <a:ea typeface="Lexend Black"/>
              <a:cs typeface="Lexend Black"/>
              <a:sym typeface="Lexend Black"/>
            </a:endParaRPr>
          </a:p>
        </p:txBody>
      </p:sp>
      <p:sp>
        <p:nvSpPr>
          <p:cNvPr id="256" name="Google Shape;256;p32"/>
          <p:cNvSpPr txBox="1"/>
          <p:nvPr/>
        </p:nvSpPr>
        <p:spPr>
          <a:xfrm>
            <a:off x="175794" y="1131475"/>
            <a:ext cx="6040380" cy="2593905"/>
          </a:xfrm>
          <a:prstGeom prst="rect">
            <a:avLst/>
          </a:prstGeom>
          <a:noFill/>
          <a:ln>
            <a:noFill/>
          </a:ln>
        </p:spPr>
        <p:txBody>
          <a:bodyPr spcFirstLastPara="1" wrap="square" lIns="82930" tIns="82930" rIns="82930" bIns="82930" anchor="t" anchorCtr="0">
            <a:noAutofit/>
          </a:bodyPr>
          <a:lstStyle/>
          <a:p>
            <a:r>
              <a:rPr lang="en-GB" sz="1633">
                <a:latin typeface="Lexend"/>
                <a:ea typeface="Lexend"/>
                <a:cs typeface="Lexend"/>
                <a:sym typeface="Lexend"/>
              </a:rPr>
              <a:t>When writing code, it is extremely important to write </a:t>
            </a:r>
            <a:r>
              <a:rPr lang="en-GB" sz="1633" i="1">
                <a:latin typeface="Lexend"/>
                <a:ea typeface="Lexend"/>
                <a:cs typeface="Lexend"/>
                <a:sym typeface="Lexend"/>
              </a:rPr>
              <a:t>comments</a:t>
            </a:r>
            <a:r>
              <a:rPr lang="en-GB" sz="1633">
                <a:latin typeface="Lexend"/>
                <a:ea typeface="Lexend"/>
                <a:cs typeface="Lexend"/>
                <a:sym typeface="Lexend"/>
              </a:rPr>
              <a:t> that explain how each piece of code works (this might be for an individual line of code, or a block of code).</a:t>
            </a:r>
            <a:endParaRPr sz="1633">
              <a:latin typeface="Lexend"/>
              <a:ea typeface="Lexend"/>
              <a:cs typeface="Lexend"/>
              <a:sym typeface="Lexend"/>
            </a:endParaRPr>
          </a:p>
          <a:p>
            <a:endParaRPr sz="1633">
              <a:latin typeface="Lexend"/>
              <a:ea typeface="Lexend"/>
              <a:cs typeface="Lexend"/>
              <a:sym typeface="Lexend"/>
            </a:endParaRPr>
          </a:p>
          <a:p>
            <a:r>
              <a:rPr lang="en-GB" sz="1633">
                <a:latin typeface="Lexend"/>
                <a:ea typeface="Lexend"/>
                <a:cs typeface="Lexend"/>
                <a:sym typeface="Lexend"/>
              </a:rPr>
              <a:t>This is important to help others understand how your code works, but also to help </a:t>
            </a:r>
            <a:r>
              <a:rPr lang="en-GB" sz="1633" i="1">
                <a:latin typeface="Lexend"/>
                <a:ea typeface="Lexend"/>
                <a:cs typeface="Lexend"/>
                <a:sym typeface="Lexend"/>
              </a:rPr>
              <a:t>you </a:t>
            </a:r>
            <a:r>
              <a:rPr lang="en-GB" sz="1633">
                <a:latin typeface="Lexend"/>
                <a:ea typeface="Lexend"/>
                <a:cs typeface="Lexend"/>
                <a:sym typeface="Lexend"/>
              </a:rPr>
              <a:t>remember how your code works…</a:t>
            </a:r>
            <a:endParaRPr sz="1633">
              <a:latin typeface="Lexend"/>
              <a:ea typeface="Lexend"/>
              <a:cs typeface="Lexend"/>
              <a:sym typeface="Lexend"/>
            </a:endParaRPr>
          </a:p>
          <a:p>
            <a:endParaRPr sz="1633">
              <a:latin typeface="Lexend"/>
              <a:ea typeface="Lexend"/>
              <a:cs typeface="Lexend"/>
              <a:sym typeface="Lexend"/>
            </a:endParaRPr>
          </a:p>
          <a:p>
            <a:r>
              <a:rPr lang="en-GB" sz="1633">
                <a:latin typeface="Lexend"/>
                <a:ea typeface="Lexend"/>
                <a:cs typeface="Lexend"/>
                <a:sym typeface="Lexend"/>
              </a:rPr>
              <a:t>There are two ways of writing comments in Python.</a:t>
            </a:r>
            <a:endParaRPr sz="1633">
              <a:latin typeface="Lexend"/>
              <a:ea typeface="Lexend"/>
              <a:cs typeface="Lexend"/>
              <a:sym typeface="Lexend"/>
            </a:endParaRPr>
          </a:p>
        </p:txBody>
      </p:sp>
      <p:pic>
        <p:nvPicPr>
          <p:cNvPr id="258" name="Google Shape;258;p32"/>
          <p:cNvPicPr preferRelativeResize="0"/>
          <p:nvPr/>
        </p:nvPicPr>
        <p:blipFill>
          <a:blip r:embed="rId4">
            <a:alphaModFix/>
          </a:blip>
          <a:stretch>
            <a:fillRect/>
          </a:stretch>
        </p:blipFill>
        <p:spPr>
          <a:xfrm>
            <a:off x="138241" y="3863620"/>
            <a:ext cx="8835072" cy="2855781"/>
          </a:xfrm>
          <a:prstGeom prst="rect">
            <a:avLst/>
          </a:prstGeom>
          <a:noFill/>
          <a:ln>
            <a:noFill/>
          </a:ln>
        </p:spPr>
      </p:pic>
      <p:pic>
        <p:nvPicPr>
          <p:cNvPr id="259" name="Google Shape;259;p32"/>
          <p:cNvPicPr preferRelativeResize="0"/>
          <p:nvPr/>
        </p:nvPicPr>
        <p:blipFill>
          <a:blip r:embed="rId5">
            <a:alphaModFix/>
          </a:blip>
          <a:stretch>
            <a:fillRect/>
          </a:stretch>
        </p:blipFill>
        <p:spPr>
          <a:xfrm>
            <a:off x="6596062" y="1206446"/>
            <a:ext cx="2377245" cy="2518934"/>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4D612606-0233-5292-70BC-79B5B83E4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3" name="Picture 2">
            <a:extLst>
              <a:ext uri="{FF2B5EF4-FFF2-40B4-BE49-F238E27FC236}">
                <a16:creationId xmlns:a16="http://schemas.microsoft.com/office/drawing/2014/main" id="{1636DB02-5F2A-DA54-AA01-8BDCA26966C7}"/>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65" name="Google Shape;265;p3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Conditional Logic</a:t>
            </a:r>
            <a:endParaRPr sz="2721">
              <a:latin typeface="Lexend Black"/>
              <a:ea typeface="Lexend Black"/>
              <a:cs typeface="Lexend Black"/>
              <a:sym typeface="Lexend Black"/>
            </a:endParaRPr>
          </a:p>
        </p:txBody>
      </p:sp>
      <p:sp>
        <p:nvSpPr>
          <p:cNvPr id="266" name="Google Shape;266;p33"/>
          <p:cNvSpPr txBox="1"/>
          <p:nvPr/>
        </p:nvSpPr>
        <p:spPr>
          <a:xfrm>
            <a:off x="175794" y="1131475"/>
            <a:ext cx="8840829" cy="753517"/>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In the Principles of Programming session, we talked about Conditional Logic.</a:t>
            </a:r>
            <a:endParaRPr sz="1996">
              <a:latin typeface="Lexend"/>
              <a:ea typeface="Lexend"/>
              <a:cs typeface="Lexend"/>
              <a:sym typeface="Lexend"/>
            </a:endParaRPr>
          </a:p>
        </p:txBody>
      </p:sp>
      <p:pic>
        <p:nvPicPr>
          <p:cNvPr id="268" name="Google Shape;268;p33"/>
          <p:cNvPicPr preferRelativeResize="0"/>
          <p:nvPr/>
        </p:nvPicPr>
        <p:blipFill>
          <a:blip r:embed="rId4">
            <a:alphaModFix/>
          </a:blip>
          <a:stretch>
            <a:fillRect/>
          </a:stretch>
        </p:blipFill>
        <p:spPr>
          <a:xfrm>
            <a:off x="1376743" y="1884993"/>
            <a:ext cx="6390517" cy="3635762"/>
          </a:xfrm>
          <a:prstGeom prst="rect">
            <a:avLst/>
          </a:prstGeom>
          <a:noFill/>
          <a:ln>
            <a:noFill/>
          </a:ln>
        </p:spPr>
      </p:pic>
      <p:sp>
        <p:nvSpPr>
          <p:cNvPr id="269" name="Google Shape;269;p33"/>
          <p:cNvSpPr txBox="1"/>
          <p:nvPr/>
        </p:nvSpPr>
        <p:spPr>
          <a:xfrm>
            <a:off x="175794" y="5762515"/>
            <a:ext cx="8840829" cy="753517"/>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In Python, we apply conditional logic using IF / ELIF / ELSE statements.  Let’s see how it works.</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91592867-83DB-3CE0-B21D-1B9BECD784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7"/>
          <p:cNvPicPr preferRelativeResize="0"/>
          <p:nvPr/>
        </p:nvPicPr>
        <p:blipFill>
          <a:blip r:embed="rId3">
            <a:alphaModFix/>
          </a:blip>
          <a:stretch>
            <a:fillRect/>
          </a:stretch>
        </p:blipFill>
        <p:spPr>
          <a:xfrm>
            <a:off x="52228" y="1140634"/>
            <a:ext cx="9039524" cy="4466782"/>
          </a:xfrm>
          <a:prstGeom prst="rect">
            <a:avLst/>
          </a:prstGeom>
          <a:noFill/>
          <a:ln>
            <a:noFill/>
          </a:ln>
        </p:spPr>
      </p:pic>
      <p:sp>
        <p:nvSpPr>
          <p:cNvPr id="191" name="Google Shape;191;p27"/>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192" name="Google Shape;192;p27"/>
          <p:cNvSpPr txBox="1"/>
          <p:nvPr/>
        </p:nvSpPr>
        <p:spPr>
          <a:xfrm>
            <a:off x="1597362" y="1870133"/>
            <a:ext cx="4641324" cy="2436872"/>
          </a:xfrm>
          <a:prstGeom prst="rect">
            <a:avLst/>
          </a:prstGeom>
          <a:noFill/>
          <a:ln>
            <a:noFill/>
          </a:ln>
        </p:spPr>
        <p:txBody>
          <a:bodyPr spcFirstLastPara="1" wrap="square" lIns="82939" tIns="82939" rIns="82939" bIns="82939" anchor="t" anchorCtr="0">
            <a:noAutofit/>
          </a:bodyPr>
          <a:lstStyle/>
          <a:p>
            <a:r>
              <a:rPr lang="en-GB" sz="2177" dirty="0">
                <a:solidFill>
                  <a:schemeClr val="lt1"/>
                </a:solidFill>
                <a:latin typeface="Lexend"/>
                <a:ea typeface="Lexend"/>
                <a:cs typeface="Lexend"/>
                <a:sym typeface="Lexend"/>
              </a:rPr>
              <a:t>This is the Editor pane and contains our program / script (with each script in a separate tab at the top).  This is where we write our code.  Each line of code has a line number so we can find specific lines easily.</a:t>
            </a:r>
            <a:endParaRPr sz="2177"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09EF562C-9A37-1F35-414C-26D484BF9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6409B804-D55F-6C08-5924-1258D461164F}"/>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3" name="Picture 2">
            <a:extLst>
              <a:ext uri="{FF2B5EF4-FFF2-40B4-BE49-F238E27FC236}">
                <a16:creationId xmlns:a16="http://schemas.microsoft.com/office/drawing/2014/main" id="{DBCD03E4-2B52-C661-A125-FBEF74B75F86}"/>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75" name="Google Shape;275;p3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Conditional Logic</a:t>
            </a:r>
            <a:endParaRPr sz="2721">
              <a:latin typeface="Lexend Black"/>
              <a:ea typeface="Lexend Black"/>
              <a:cs typeface="Lexend Black"/>
              <a:sym typeface="Lexend Black"/>
            </a:endParaRPr>
          </a:p>
        </p:txBody>
      </p:sp>
      <p:sp>
        <p:nvSpPr>
          <p:cNvPr id="276" name="Google Shape;276;p34"/>
          <p:cNvSpPr txBox="1"/>
          <p:nvPr/>
        </p:nvSpPr>
        <p:spPr>
          <a:xfrm>
            <a:off x="175794" y="1131475"/>
            <a:ext cx="8840829" cy="77773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Let’s imagine we want to check someone’s age to determine whether they should be sent to room A or room B of our clinic :</a:t>
            </a:r>
            <a:endParaRPr sz="1996">
              <a:latin typeface="Lexend"/>
              <a:ea typeface="Lexend"/>
              <a:cs typeface="Lexend"/>
              <a:sym typeface="Lexend"/>
            </a:endParaRPr>
          </a:p>
        </p:txBody>
      </p:sp>
      <p:pic>
        <p:nvPicPr>
          <p:cNvPr id="278" name="Google Shape;278;p34"/>
          <p:cNvPicPr preferRelativeResize="0"/>
          <p:nvPr/>
        </p:nvPicPr>
        <p:blipFill>
          <a:blip r:embed="rId4">
            <a:alphaModFix/>
          </a:blip>
          <a:stretch>
            <a:fillRect/>
          </a:stretch>
        </p:blipFill>
        <p:spPr>
          <a:xfrm>
            <a:off x="138240" y="2047451"/>
            <a:ext cx="4510080" cy="1365120"/>
          </a:xfrm>
          <a:prstGeom prst="rect">
            <a:avLst/>
          </a:prstGeom>
          <a:noFill/>
          <a:ln>
            <a:noFill/>
          </a:ln>
        </p:spPr>
      </p:pic>
      <p:sp>
        <p:nvSpPr>
          <p:cNvPr id="279" name="Google Shape;279;p34"/>
          <p:cNvSpPr txBox="1"/>
          <p:nvPr/>
        </p:nvSpPr>
        <p:spPr>
          <a:xfrm>
            <a:off x="6012442" y="1909211"/>
            <a:ext cx="2079315" cy="390501"/>
          </a:xfrm>
          <a:prstGeom prst="rect">
            <a:avLst/>
          </a:prstGeom>
          <a:noFill/>
          <a:ln>
            <a:noFill/>
          </a:ln>
        </p:spPr>
        <p:txBody>
          <a:bodyPr spcFirstLastPara="1" wrap="square" lIns="82930" tIns="82930" rIns="82930" bIns="82930" anchor="t" anchorCtr="0">
            <a:noAutofit/>
          </a:bodyPr>
          <a:lstStyle/>
          <a:p>
            <a:r>
              <a:rPr lang="en-GB" sz="1633"/>
              <a:t>Is patient under 60?</a:t>
            </a:r>
            <a:endParaRPr sz="1633"/>
          </a:p>
        </p:txBody>
      </p:sp>
      <p:sp>
        <p:nvSpPr>
          <p:cNvPr id="280" name="Google Shape;280;p34"/>
          <p:cNvSpPr txBox="1"/>
          <p:nvPr/>
        </p:nvSpPr>
        <p:spPr>
          <a:xfrm>
            <a:off x="5316526" y="2742325"/>
            <a:ext cx="1454241" cy="670053"/>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633"/>
              <a:t>Send patient </a:t>
            </a:r>
            <a:endParaRPr sz="1633"/>
          </a:p>
          <a:p>
            <a:r>
              <a:rPr lang="en-GB" sz="1633"/>
              <a:t>to room A</a:t>
            </a:r>
            <a:endParaRPr sz="1633"/>
          </a:p>
        </p:txBody>
      </p:sp>
      <p:cxnSp>
        <p:nvCxnSpPr>
          <p:cNvPr id="281" name="Google Shape;281;p34"/>
          <p:cNvCxnSpPr>
            <a:stCxn id="279" idx="2"/>
            <a:endCxn id="280" idx="0"/>
          </p:cNvCxnSpPr>
          <p:nvPr/>
        </p:nvCxnSpPr>
        <p:spPr>
          <a:xfrm flipH="1">
            <a:off x="6043647" y="2299712"/>
            <a:ext cx="1008453" cy="442613"/>
          </a:xfrm>
          <a:prstGeom prst="straightConnector1">
            <a:avLst/>
          </a:prstGeom>
          <a:noFill/>
          <a:ln w="9525" cap="flat" cmpd="sng">
            <a:solidFill>
              <a:schemeClr val="lt1"/>
            </a:solidFill>
            <a:prstDash val="solid"/>
            <a:round/>
            <a:headEnd type="none" w="med" len="med"/>
            <a:tailEnd type="triangle" w="med" len="med"/>
          </a:ln>
        </p:spPr>
      </p:cxnSp>
      <p:sp>
        <p:nvSpPr>
          <p:cNvPr id="282" name="Google Shape;282;p34"/>
          <p:cNvSpPr txBox="1"/>
          <p:nvPr/>
        </p:nvSpPr>
        <p:spPr>
          <a:xfrm>
            <a:off x="7389740" y="2742325"/>
            <a:ext cx="1454241" cy="670053"/>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633"/>
              <a:t>Send patient </a:t>
            </a:r>
            <a:endParaRPr sz="1633"/>
          </a:p>
          <a:p>
            <a:r>
              <a:rPr lang="en-GB" sz="1633"/>
              <a:t>to room B</a:t>
            </a:r>
            <a:endParaRPr sz="1633"/>
          </a:p>
        </p:txBody>
      </p:sp>
      <p:cxnSp>
        <p:nvCxnSpPr>
          <p:cNvPr id="283" name="Google Shape;283;p34"/>
          <p:cNvCxnSpPr>
            <a:stCxn id="279" idx="2"/>
            <a:endCxn id="282" idx="0"/>
          </p:cNvCxnSpPr>
          <p:nvPr/>
        </p:nvCxnSpPr>
        <p:spPr>
          <a:xfrm>
            <a:off x="7052100" y="2299712"/>
            <a:ext cx="1064761" cy="442613"/>
          </a:xfrm>
          <a:prstGeom prst="straightConnector1">
            <a:avLst/>
          </a:prstGeom>
          <a:noFill/>
          <a:ln w="9525" cap="flat" cmpd="sng">
            <a:solidFill>
              <a:schemeClr val="lt1"/>
            </a:solidFill>
            <a:prstDash val="solid"/>
            <a:round/>
            <a:headEnd type="none" w="med" len="med"/>
            <a:tailEnd type="triangle" w="med" len="med"/>
          </a:ln>
        </p:spPr>
      </p:cxnSp>
      <p:sp>
        <p:nvSpPr>
          <p:cNvPr id="284" name="Google Shape;284;p34"/>
          <p:cNvSpPr txBox="1"/>
          <p:nvPr/>
        </p:nvSpPr>
        <p:spPr>
          <a:xfrm>
            <a:off x="5910668" y="2325768"/>
            <a:ext cx="583166" cy="390501"/>
          </a:xfrm>
          <a:prstGeom prst="rect">
            <a:avLst/>
          </a:prstGeom>
          <a:noFill/>
          <a:ln>
            <a:noFill/>
          </a:ln>
        </p:spPr>
        <p:txBody>
          <a:bodyPr spcFirstLastPara="1" wrap="square" lIns="82930" tIns="82930" rIns="82930" bIns="82930" anchor="t" anchorCtr="0">
            <a:noAutofit/>
          </a:bodyPr>
          <a:lstStyle/>
          <a:p>
            <a:r>
              <a:rPr lang="en-GB" sz="1451"/>
              <a:t>YES</a:t>
            </a:r>
            <a:endParaRPr sz="1451"/>
          </a:p>
        </p:txBody>
      </p:sp>
      <p:sp>
        <p:nvSpPr>
          <p:cNvPr id="285" name="Google Shape;285;p34"/>
          <p:cNvSpPr txBox="1"/>
          <p:nvPr/>
        </p:nvSpPr>
        <p:spPr>
          <a:xfrm>
            <a:off x="7707788" y="2325768"/>
            <a:ext cx="583166" cy="390501"/>
          </a:xfrm>
          <a:prstGeom prst="rect">
            <a:avLst/>
          </a:prstGeom>
          <a:noFill/>
          <a:ln>
            <a:noFill/>
          </a:ln>
        </p:spPr>
        <p:txBody>
          <a:bodyPr spcFirstLastPara="1" wrap="square" lIns="82930" tIns="82930" rIns="82930" bIns="82930" anchor="t" anchorCtr="0">
            <a:noAutofit/>
          </a:bodyPr>
          <a:lstStyle/>
          <a:p>
            <a:r>
              <a:rPr lang="en-GB" sz="1451"/>
              <a:t>NO</a:t>
            </a:r>
            <a:endParaRPr sz="1451"/>
          </a:p>
        </p:txBody>
      </p:sp>
      <p:sp>
        <p:nvSpPr>
          <p:cNvPr id="286" name="Google Shape;286;p34"/>
          <p:cNvSpPr txBox="1"/>
          <p:nvPr/>
        </p:nvSpPr>
        <p:spPr>
          <a:xfrm>
            <a:off x="175794" y="3550675"/>
            <a:ext cx="8840829" cy="173616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Note the tab indentations - these are important as they indicate a block of code.  In this case, there are two blocks of code - one to run if the patient age is less than 60, one to run if that’s not the case.  In this case, each block is a single line of code, but blocks can be as long as we need.</a:t>
            </a:r>
            <a:endParaRPr sz="1996">
              <a:latin typeface="Lexend"/>
              <a:ea typeface="Lexend"/>
              <a:cs typeface="Lexend"/>
              <a:sym typeface="Lexend"/>
            </a:endParaRPr>
          </a:p>
        </p:txBody>
      </p:sp>
      <p:pic>
        <p:nvPicPr>
          <p:cNvPr id="287" name="Google Shape;287;p34"/>
          <p:cNvPicPr preferRelativeResize="0"/>
          <p:nvPr/>
        </p:nvPicPr>
        <p:blipFill>
          <a:blip r:embed="rId5">
            <a:alphaModFix/>
          </a:blip>
          <a:stretch>
            <a:fillRect/>
          </a:stretch>
        </p:blipFill>
        <p:spPr>
          <a:xfrm>
            <a:off x="175794" y="5286842"/>
            <a:ext cx="6085621" cy="1365120"/>
          </a:xfrm>
          <a:prstGeom prst="rect">
            <a:avLst/>
          </a:prstGeom>
          <a:noFill/>
          <a:ln>
            <a:noFill/>
          </a:ln>
        </p:spPr>
      </p:pic>
      <p:sp>
        <p:nvSpPr>
          <p:cNvPr id="288" name="Google Shape;288;p34"/>
          <p:cNvSpPr txBox="1"/>
          <p:nvPr/>
        </p:nvSpPr>
        <p:spPr>
          <a:xfrm>
            <a:off x="6651394" y="4896338"/>
            <a:ext cx="2079315" cy="390501"/>
          </a:xfrm>
          <a:prstGeom prst="rect">
            <a:avLst/>
          </a:prstGeom>
          <a:noFill/>
          <a:ln>
            <a:noFill/>
          </a:ln>
        </p:spPr>
        <p:txBody>
          <a:bodyPr spcFirstLastPara="1" wrap="square" lIns="82930" tIns="82930" rIns="82930" bIns="82930" anchor="t" anchorCtr="0">
            <a:noAutofit/>
          </a:bodyPr>
          <a:lstStyle/>
          <a:p>
            <a:r>
              <a:rPr lang="en-GB" sz="1633"/>
              <a:t>What is patient age?</a:t>
            </a:r>
            <a:endParaRPr sz="1633"/>
          </a:p>
        </p:txBody>
      </p:sp>
      <p:sp>
        <p:nvSpPr>
          <p:cNvPr id="289" name="Google Shape;289;p34"/>
          <p:cNvSpPr txBox="1"/>
          <p:nvPr/>
        </p:nvSpPr>
        <p:spPr>
          <a:xfrm>
            <a:off x="6293708" y="5944295"/>
            <a:ext cx="948087" cy="614012"/>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451"/>
              <a:t>Send to children’s</a:t>
            </a:r>
            <a:endParaRPr sz="1451"/>
          </a:p>
        </p:txBody>
      </p:sp>
      <p:sp>
        <p:nvSpPr>
          <p:cNvPr id="290" name="Google Shape;290;p34"/>
          <p:cNvSpPr txBox="1"/>
          <p:nvPr/>
        </p:nvSpPr>
        <p:spPr>
          <a:xfrm>
            <a:off x="7320620" y="5944295"/>
            <a:ext cx="847400" cy="614012"/>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451"/>
              <a:t>Send to room A</a:t>
            </a:r>
            <a:endParaRPr sz="1451"/>
          </a:p>
        </p:txBody>
      </p:sp>
      <p:sp>
        <p:nvSpPr>
          <p:cNvPr id="291" name="Google Shape;291;p34"/>
          <p:cNvSpPr txBox="1"/>
          <p:nvPr/>
        </p:nvSpPr>
        <p:spPr>
          <a:xfrm>
            <a:off x="8246847" y="5944295"/>
            <a:ext cx="847400" cy="614012"/>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451"/>
              <a:t>Send to room B</a:t>
            </a:r>
            <a:endParaRPr sz="1451"/>
          </a:p>
        </p:txBody>
      </p:sp>
      <p:cxnSp>
        <p:nvCxnSpPr>
          <p:cNvPr id="292" name="Google Shape;292;p34"/>
          <p:cNvCxnSpPr>
            <a:stCxn id="288" idx="2"/>
            <a:endCxn id="289" idx="0"/>
          </p:cNvCxnSpPr>
          <p:nvPr/>
        </p:nvCxnSpPr>
        <p:spPr>
          <a:xfrm flipH="1">
            <a:off x="6767752" y="5286839"/>
            <a:ext cx="923300" cy="657456"/>
          </a:xfrm>
          <a:prstGeom prst="straightConnector1">
            <a:avLst/>
          </a:prstGeom>
          <a:noFill/>
          <a:ln w="9525" cap="flat" cmpd="sng">
            <a:solidFill>
              <a:schemeClr val="lt1"/>
            </a:solidFill>
            <a:prstDash val="solid"/>
            <a:round/>
            <a:headEnd type="none" w="med" len="med"/>
            <a:tailEnd type="triangle" w="med" len="med"/>
          </a:ln>
        </p:spPr>
      </p:cxnSp>
      <p:cxnSp>
        <p:nvCxnSpPr>
          <p:cNvPr id="293" name="Google Shape;293;p34"/>
          <p:cNvCxnSpPr>
            <a:stCxn id="288" idx="2"/>
            <a:endCxn id="290" idx="0"/>
          </p:cNvCxnSpPr>
          <p:nvPr/>
        </p:nvCxnSpPr>
        <p:spPr>
          <a:xfrm>
            <a:off x="7691052" y="5286839"/>
            <a:ext cx="53268" cy="657456"/>
          </a:xfrm>
          <a:prstGeom prst="straightConnector1">
            <a:avLst/>
          </a:prstGeom>
          <a:noFill/>
          <a:ln w="9525" cap="flat" cmpd="sng">
            <a:solidFill>
              <a:schemeClr val="lt1"/>
            </a:solidFill>
            <a:prstDash val="solid"/>
            <a:round/>
            <a:headEnd type="none" w="med" len="med"/>
            <a:tailEnd type="triangle" w="med" len="med"/>
          </a:ln>
        </p:spPr>
      </p:cxnSp>
      <p:cxnSp>
        <p:nvCxnSpPr>
          <p:cNvPr id="294" name="Google Shape;294;p34"/>
          <p:cNvCxnSpPr>
            <a:stCxn id="288" idx="2"/>
            <a:endCxn id="291" idx="0"/>
          </p:cNvCxnSpPr>
          <p:nvPr/>
        </p:nvCxnSpPr>
        <p:spPr>
          <a:xfrm>
            <a:off x="7691052" y="5286839"/>
            <a:ext cx="979495" cy="657456"/>
          </a:xfrm>
          <a:prstGeom prst="straightConnector1">
            <a:avLst/>
          </a:prstGeom>
          <a:noFill/>
          <a:ln w="9525" cap="flat" cmpd="sng">
            <a:solidFill>
              <a:schemeClr val="lt1"/>
            </a:solidFill>
            <a:prstDash val="solid"/>
            <a:round/>
            <a:headEnd type="none" w="med" len="med"/>
            <a:tailEnd type="triangle" w="med" len="med"/>
          </a:ln>
        </p:spPr>
      </p:cxnSp>
      <p:sp>
        <p:nvSpPr>
          <p:cNvPr id="295" name="Google Shape;295;p34"/>
          <p:cNvSpPr txBox="1"/>
          <p:nvPr/>
        </p:nvSpPr>
        <p:spPr>
          <a:xfrm>
            <a:off x="6424713" y="5282076"/>
            <a:ext cx="1008499" cy="390501"/>
          </a:xfrm>
          <a:prstGeom prst="rect">
            <a:avLst/>
          </a:prstGeom>
          <a:noFill/>
          <a:ln>
            <a:noFill/>
          </a:ln>
        </p:spPr>
        <p:txBody>
          <a:bodyPr spcFirstLastPara="1" wrap="square" lIns="82930" tIns="82930" rIns="82930" bIns="82930" anchor="t" anchorCtr="0">
            <a:noAutofit/>
          </a:bodyPr>
          <a:lstStyle/>
          <a:p>
            <a:r>
              <a:rPr lang="en-GB" sz="1451"/>
              <a:t>Under 16</a:t>
            </a:r>
            <a:endParaRPr sz="1451"/>
          </a:p>
        </p:txBody>
      </p:sp>
      <p:sp>
        <p:nvSpPr>
          <p:cNvPr id="296" name="Google Shape;296;p34"/>
          <p:cNvSpPr txBox="1"/>
          <p:nvPr/>
        </p:nvSpPr>
        <p:spPr>
          <a:xfrm>
            <a:off x="7392394" y="5420316"/>
            <a:ext cx="637591" cy="390501"/>
          </a:xfrm>
          <a:prstGeom prst="rect">
            <a:avLst/>
          </a:prstGeom>
          <a:noFill/>
          <a:ln>
            <a:noFill/>
          </a:ln>
        </p:spPr>
        <p:txBody>
          <a:bodyPr spcFirstLastPara="1" wrap="square" lIns="82930" tIns="82930" rIns="82930" bIns="82930" anchor="t" anchorCtr="0">
            <a:noAutofit/>
          </a:bodyPr>
          <a:lstStyle/>
          <a:p>
            <a:r>
              <a:rPr lang="en-GB" sz="1451"/>
              <a:t>16-59</a:t>
            </a:r>
            <a:endParaRPr sz="1451"/>
          </a:p>
        </p:txBody>
      </p:sp>
      <p:sp>
        <p:nvSpPr>
          <p:cNvPr id="297" name="Google Shape;297;p34"/>
          <p:cNvSpPr txBox="1"/>
          <p:nvPr/>
        </p:nvSpPr>
        <p:spPr>
          <a:xfrm>
            <a:off x="8014473" y="5282076"/>
            <a:ext cx="1008499" cy="390501"/>
          </a:xfrm>
          <a:prstGeom prst="rect">
            <a:avLst/>
          </a:prstGeom>
          <a:noFill/>
          <a:ln>
            <a:noFill/>
          </a:ln>
        </p:spPr>
        <p:txBody>
          <a:bodyPr spcFirstLastPara="1" wrap="square" lIns="82930" tIns="82930" rIns="82930" bIns="82930" anchor="t" anchorCtr="0">
            <a:noAutofit/>
          </a:bodyPr>
          <a:lstStyle/>
          <a:p>
            <a:r>
              <a:rPr lang="en-GB" sz="1451"/>
              <a:t>Over 60</a:t>
            </a:r>
            <a:endParaRPr sz="1451"/>
          </a:p>
        </p:txBody>
      </p:sp>
      <p:pic>
        <p:nvPicPr>
          <p:cNvPr id="2" name="Picture 1" descr="A logo with black text&#10;&#10;Description automatically generated">
            <a:extLst>
              <a:ext uri="{FF2B5EF4-FFF2-40B4-BE49-F238E27FC236}">
                <a16:creationId xmlns:a16="http://schemas.microsoft.com/office/drawing/2014/main" id="{D59E4172-59BD-27CF-42BA-6220564549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Comparison Operators</a:t>
            </a:r>
            <a:endParaRPr sz="2721">
              <a:latin typeface="Lexend Black"/>
              <a:ea typeface="Lexend Black"/>
              <a:cs typeface="Lexend Black"/>
              <a:sym typeface="Lexend Black"/>
            </a:endParaRPr>
          </a:p>
        </p:txBody>
      </p:sp>
      <p:sp>
        <p:nvSpPr>
          <p:cNvPr id="304" name="Google Shape;304;p35"/>
          <p:cNvSpPr txBox="1"/>
          <p:nvPr/>
        </p:nvSpPr>
        <p:spPr>
          <a:xfrm>
            <a:off x="175794" y="1131475"/>
            <a:ext cx="8840829" cy="1067822"/>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There are many comparison operators in Python.  We use these to express relational statements that resolve to a Boolean - True or False.  They are therefore used in conditional logic.</a:t>
            </a:r>
            <a:endParaRPr sz="1996">
              <a:latin typeface="Lexend"/>
              <a:ea typeface="Lexend"/>
              <a:cs typeface="Lexend"/>
              <a:sym typeface="Lexend"/>
            </a:endParaRPr>
          </a:p>
        </p:txBody>
      </p:sp>
      <p:pic>
        <p:nvPicPr>
          <p:cNvPr id="306" name="Google Shape;306;p35"/>
          <p:cNvPicPr preferRelativeResize="0"/>
          <p:nvPr/>
        </p:nvPicPr>
        <p:blipFill>
          <a:blip r:embed="rId3">
            <a:alphaModFix/>
          </a:blip>
          <a:stretch>
            <a:fillRect/>
          </a:stretch>
        </p:blipFill>
        <p:spPr>
          <a:xfrm>
            <a:off x="138241" y="2337538"/>
            <a:ext cx="8867520" cy="2538412"/>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3E874A6F-F6F1-74C3-BCDE-E25FDFBBD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B6C63941-1D48-C328-FABB-5AC14342BAD9}"/>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 name="Picture 2">
            <a:extLst>
              <a:ext uri="{FF2B5EF4-FFF2-40B4-BE49-F238E27FC236}">
                <a16:creationId xmlns:a16="http://schemas.microsoft.com/office/drawing/2014/main" id="{3E68C153-B28C-A6C4-8448-A6B6584AB592}"/>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28" name="Google Shape;328;p38"/>
          <p:cNvSpPr txBox="1"/>
          <p:nvPr/>
        </p:nvSpPr>
        <p:spPr>
          <a:xfrm>
            <a:off x="175794" y="1131475"/>
            <a:ext cx="8840829" cy="79460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In Principles of Programming, we talked about the use of </a:t>
            </a:r>
            <a:r>
              <a:rPr lang="en-GB" sz="1996" i="1">
                <a:latin typeface="Lexend"/>
                <a:ea typeface="Lexend"/>
                <a:cs typeface="Lexend"/>
                <a:sym typeface="Lexend"/>
              </a:rPr>
              <a:t>loops</a:t>
            </a:r>
            <a:r>
              <a:rPr lang="en-GB" sz="1996">
                <a:latin typeface="Lexend"/>
                <a:ea typeface="Lexend"/>
                <a:cs typeface="Lexend"/>
                <a:sym typeface="Lexend"/>
              </a:rPr>
              <a:t> as a way of performing the same thing multiple times.</a:t>
            </a:r>
            <a:endParaRPr sz="1996">
              <a:latin typeface="Lexend"/>
              <a:ea typeface="Lexend"/>
              <a:cs typeface="Lexend"/>
              <a:sym typeface="Lexend"/>
            </a:endParaRPr>
          </a:p>
        </p:txBody>
      </p:sp>
      <p:sp>
        <p:nvSpPr>
          <p:cNvPr id="330" name="Google Shape;330;p3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Loops</a:t>
            </a:r>
            <a:endParaRPr sz="2721">
              <a:latin typeface="Lexend Black"/>
              <a:ea typeface="Lexend Black"/>
              <a:cs typeface="Lexend Black"/>
              <a:sym typeface="Lexend Black"/>
            </a:endParaRPr>
          </a:p>
        </p:txBody>
      </p:sp>
      <p:pic>
        <p:nvPicPr>
          <p:cNvPr id="331" name="Google Shape;331;p38"/>
          <p:cNvPicPr preferRelativeResize="0"/>
          <p:nvPr/>
        </p:nvPicPr>
        <p:blipFill>
          <a:blip r:embed="rId4">
            <a:alphaModFix/>
          </a:blip>
          <a:stretch>
            <a:fillRect/>
          </a:stretch>
        </p:blipFill>
        <p:spPr>
          <a:xfrm>
            <a:off x="348447" y="1989352"/>
            <a:ext cx="8447112" cy="4655079"/>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D4D2E36-3AD2-7054-8ADA-AFB0450EE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 name="Picture 2">
            <a:extLst>
              <a:ext uri="{FF2B5EF4-FFF2-40B4-BE49-F238E27FC236}">
                <a16:creationId xmlns:a16="http://schemas.microsoft.com/office/drawing/2014/main" id="{F20869D4-D5F3-BB72-9A48-F0E26333484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38" name="Google Shape;338;p3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a:t>
            </a:r>
            <a:endParaRPr sz="2721">
              <a:latin typeface="Lexend Black"/>
              <a:ea typeface="Lexend Black"/>
              <a:cs typeface="Lexend Black"/>
              <a:sym typeface="Lexend Black"/>
            </a:endParaRPr>
          </a:p>
        </p:txBody>
      </p:sp>
      <p:pic>
        <p:nvPicPr>
          <p:cNvPr id="339" name="Google Shape;339;p39"/>
          <p:cNvPicPr preferRelativeResize="0"/>
          <p:nvPr/>
        </p:nvPicPr>
        <p:blipFill>
          <a:blip r:embed="rId4">
            <a:alphaModFix/>
          </a:blip>
          <a:stretch>
            <a:fillRect/>
          </a:stretch>
        </p:blipFill>
        <p:spPr>
          <a:xfrm>
            <a:off x="2098682" y="2207870"/>
            <a:ext cx="4686054" cy="3238028"/>
          </a:xfrm>
          <a:prstGeom prst="rect">
            <a:avLst/>
          </a:prstGeom>
          <a:noFill/>
          <a:ln>
            <a:noFill/>
          </a:ln>
        </p:spPr>
      </p:pic>
      <p:pic>
        <p:nvPicPr>
          <p:cNvPr id="340" name="Google Shape;340;p39"/>
          <p:cNvPicPr preferRelativeResize="0"/>
          <p:nvPr/>
        </p:nvPicPr>
        <p:blipFill>
          <a:blip r:embed="rId5">
            <a:alphaModFix/>
          </a:blip>
          <a:stretch>
            <a:fillRect/>
          </a:stretch>
        </p:blipFill>
        <p:spPr>
          <a:xfrm>
            <a:off x="3132750" y="1255906"/>
            <a:ext cx="2617920" cy="665280"/>
          </a:xfrm>
          <a:prstGeom prst="rect">
            <a:avLst/>
          </a:prstGeom>
          <a:noFill/>
          <a:ln>
            <a:noFill/>
          </a:ln>
        </p:spPr>
      </p:pic>
      <p:pic>
        <p:nvPicPr>
          <p:cNvPr id="341" name="Google Shape;341;p39"/>
          <p:cNvPicPr preferRelativeResize="0"/>
          <p:nvPr/>
        </p:nvPicPr>
        <p:blipFill>
          <a:blip r:embed="rId6">
            <a:alphaModFix/>
          </a:blip>
          <a:stretch>
            <a:fillRect/>
          </a:stretch>
        </p:blipFill>
        <p:spPr>
          <a:xfrm>
            <a:off x="7848045" y="2207869"/>
            <a:ext cx="406080" cy="331776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7AE105E-5474-405E-0054-B9F28ACEAC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4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a:t>
            </a:r>
            <a:endParaRPr sz="2721">
              <a:latin typeface="Lexend Black"/>
              <a:ea typeface="Lexend Black"/>
              <a:cs typeface="Lexend Black"/>
              <a:sym typeface="Lexend Black"/>
            </a:endParaRPr>
          </a:p>
        </p:txBody>
      </p:sp>
      <p:sp>
        <p:nvSpPr>
          <p:cNvPr id="349" name="Google Shape;349;p40"/>
          <p:cNvSpPr txBox="1"/>
          <p:nvPr/>
        </p:nvSpPr>
        <p:spPr>
          <a:xfrm>
            <a:off x="175794" y="1131475"/>
            <a:ext cx="8840829" cy="50615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The code in the for loop can be anything we like!</a:t>
            </a:r>
            <a:endParaRPr sz="1996">
              <a:latin typeface="Lexend"/>
              <a:ea typeface="Lexend"/>
              <a:cs typeface="Lexend"/>
              <a:sym typeface="Lexend"/>
            </a:endParaRPr>
          </a:p>
        </p:txBody>
      </p:sp>
      <p:pic>
        <p:nvPicPr>
          <p:cNvPr id="350" name="Google Shape;350;p40"/>
          <p:cNvPicPr preferRelativeResize="0"/>
          <p:nvPr/>
        </p:nvPicPr>
        <p:blipFill>
          <a:blip r:embed="rId3">
            <a:alphaModFix/>
          </a:blip>
          <a:stretch>
            <a:fillRect/>
          </a:stretch>
        </p:blipFill>
        <p:spPr>
          <a:xfrm>
            <a:off x="265551" y="1758907"/>
            <a:ext cx="4985280" cy="1753920"/>
          </a:xfrm>
          <a:prstGeom prst="rect">
            <a:avLst/>
          </a:prstGeom>
          <a:noFill/>
          <a:ln>
            <a:noFill/>
          </a:ln>
        </p:spPr>
      </p:pic>
      <p:pic>
        <p:nvPicPr>
          <p:cNvPr id="351" name="Google Shape;351;p40"/>
          <p:cNvPicPr preferRelativeResize="0"/>
          <p:nvPr/>
        </p:nvPicPr>
        <p:blipFill>
          <a:blip r:embed="rId4">
            <a:alphaModFix/>
          </a:blip>
          <a:stretch>
            <a:fillRect/>
          </a:stretch>
        </p:blipFill>
        <p:spPr>
          <a:xfrm>
            <a:off x="265551" y="3710481"/>
            <a:ext cx="2859840" cy="203040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E49F2EC-32F8-ADEE-BE83-4B61E4388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0D0E9515-1C4E-F737-75CC-D31EEA4EEB72}"/>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4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Custom Range </a:t>
            </a:r>
            <a:endParaRPr sz="2721">
              <a:latin typeface="Lexend Black"/>
              <a:ea typeface="Lexend Black"/>
              <a:cs typeface="Lexend Black"/>
              <a:sym typeface="Lexend Black"/>
            </a:endParaRPr>
          </a:p>
        </p:txBody>
      </p:sp>
      <p:pic>
        <p:nvPicPr>
          <p:cNvPr id="359" name="Google Shape;359;p41"/>
          <p:cNvPicPr preferRelativeResize="0"/>
          <p:nvPr/>
        </p:nvPicPr>
        <p:blipFill>
          <a:blip r:embed="rId3">
            <a:alphaModFix/>
          </a:blip>
          <a:stretch>
            <a:fillRect/>
          </a:stretch>
        </p:blipFill>
        <p:spPr>
          <a:xfrm>
            <a:off x="1740223" y="2172175"/>
            <a:ext cx="5663599" cy="3893715"/>
          </a:xfrm>
          <a:prstGeom prst="rect">
            <a:avLst/>
          </a:prstGeom>
          <a:noFill/>
          <a:ln>
            <a:noFill/>
          </a:ln>
        </p:spPr>
      </p:pic>
      <p:pic>
        <p:nvPicPr>
          <p:cNvPr id="360" name="Google Shape;360;p41"/>
          <p:cNvPicPr preferRelativeResize="0"/>
          <p:nvPr/>
        </p:nvPicPr>
        <p:blipFill>
          <a:blip r:embed="rId4">
            <a:alphaModFix/>
          </a:blip>
          <a:stretch>
            <a:fillRect/>
          </a:stretch>
        </p:blipFill>
        <p:spPr>
          <a:xfrm>
            <a:off x="2999521" y="1195232"/>
            <a:ext cx="3144960" cy="682560"/>
          </a:xfrm>
          <a:prstGeom prst="rect">
            <a:avLst/>
          </a:prstGeom>
          <a:noFill/>
          <a:ln>
            <a:noFill/>
          </a:ln>
        </p:spPr>
      </p:pic>
      <p:pic>
        <p:nvPicPr>
          <p:cNvPr id="361" name="Google Shape;361;p41"/>
          <p:cNvPicPr preferRelativeResize="0"/>
          <p:nvPr/>
        </p:nvPicPr>
        <p:blipFill>
          <a:blip r:embed="rId5">
            <a:alphaModFix/>
          </a:blip>
          <a:stretch>
            <a:fillRect/>
          </a:stretch>
        </p:blipFill>
        <p:spPr>
          <a:xfrm>
            <a:off x="8073321" y="2172175"/>
            <a:ext cx="449280" cy="331776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04A0A7F3-1733-069A-8915-373C8CFE2D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AE910422-B2A0-B07F-60E5-49FF618E3E61}"/>
              </a:ext>
            </a:extLst>
          </p:cNvPr>
          <p:cNvPicPr>
            <a:picLocks noChangeAspect="1"/>
          </p:cNvPicPr>
          <p:nvPr/>
        </p:nvPicPr>
        <p:blipFill>
          <a:blip r:embed="rId7"/>
          <a:stretch>
            <a:fillRect/>
          </a:stretch>
        </p:blipFill>
        <p:spPr>
          <a:xfrm>
            <a:off x="8025484" y="5655958"/>
            <a:ext cx="1118516" cy="120204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 name="Picture 2">
            <a:extLst>
              <a:ext uri="{FF2B5EF4-FFF2-40B4-BE49-F238E27FC236}">
                <a16:creationId xmlns:a16="http://schemas.microsoft.com/office/drawing/2014/main" id="{DC1C68B4-86D0-18B6-4001-51268D7F65EF}"/>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68" name="Google Shape;368;p4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Custom Increment</a:t>
            </a:r>
            <a:endParaRPr sz="2721">
              <a:latin typeface="Lexend Black"/>
              <a:ea typeface="Lexend Black"/>
              <a:cs typeface="Lexend Black"/>
              <a:sym typeface="Lexend Black"/>
            </a:endParaRPr>
          </a:p>
        </p:txBody>
      </p:sp>
      <p:pic>
        <p:nvPicPr>
          <p:cNvPr id="369" name="Google Shape;369;p42"/>
          <p:cNvPicPr preferRelativeResize="0"/>
          <p:nvPr/>
        </p:nvPicPr>
        <p:blipFill>
          <a:blip r:embed="rId4">
            <a:alphaModFix/>
          </a:blip>
          <a:stretch>
            <a:fillRect/>
          </a:stretch>
        </p:blipFill>
        <p:spPr>
          <a:xfrm>
            <a:off x="1903477" y="2216373"/>
            <a:ext cx="5263142" cy="3676990"/>
          </a:xfrm>
          <a:prstGeom prst="rect">
            <a:avLst/>
          </a:prstGeom>
          <a:noFill/>
          <a:ln>
            <a:noFill/>
          </a:ln>
        </p:spPr>
      </p:pic>
      <p:pic>
        <p:nvPicPr>
          <p:cNvPr id="370" name="Google Shape;370;p42"/>
          <p:cNvPicPr preferRelativeResize="0"/>
          <p:nvPr/>
        </p:nvPicPr>
        <p:blipFill>
          <a:blip r:embed="rId5">
            <a:alphaModFix/>
          </a:blip>
          <a:stretch>
            <a:fillRect/>
          </a:stretch>
        </p:blipFill>
        <p:spPr>
          <a:xfrm>
            <a:off x="2811561" y="1248874"/>
            <a:ext cx="3369600" cy="673920"/>
          </a:xfrm>
          <a:prstGeom prst="rect">
            <a:avLst/>
          </a:prstGeom>
          <a:noFill/>
          <a:ln>
            <a:noFill/>
          </a:ln>
        </p:spPr>
      </p:pic>
      <p:pic>
        <p:nvPicPr>
          <p:cNvPr id="371" name="Google Shape;371;p42"/>
          <p:cNvPicPr preferRelativeResize="0"/>
          <p:nvPr/>
        </p:nvPicPr>
        <p:blipFill>
          <a:blip r:embed="rId6">
            <a:alphaModFix/>
          </a:blip>
          <a:stretch>
            <a:fillRect/>
          </a:stretch>
        </p:blipFill>
        <p:spPr>
          <a:xfrm>
            <a:off x="7966828" y="1713427"/>
            <a:ext cx="544320" cy="468288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BBFC85F6-D827-3E2F-9A3B-FBDB3D7172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 name="Picture 2">
            <a:extLst>
              <a:ext uri="{FF2B5EF4-FFF2-40B4-BE49-F238E27FC236}">
                <a16:creationId xmlns:a16="http://schemas.microsoft.com/office/drawing/2014/main" id="{B8146D28-A89E-045F-68B3-CCFD7465C318}"/>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78" name="Google Shape;378;p43"/>
          <p:cNvSpPr txBox="1"/>
          <p:nvPr/>
        </p:nvSpPr>
        <p:spPr>
          <a:xfrm>
            <a:off x="175794" y="71952"/>
            <a:ext cx="7415433" cy="858013"/>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Negative Increment (Decrement)</a:t>
            </a:r>
            <a:endParaRPr sz="2721">
              <a:latin typeface="Lexend Black"/>
              <a:ea typeface="Lexend Black"/>
              <a:cs typeface="Lexend Black"/>
              <a:sym typeface="Lexend Black"/>
            </a:endParaRPr>
          </a:p>
        </p:txBody>
      </p:sp>
      <p:pic>
        <p:nvPicPr>
          <p:cNvPr id="379" name="Google Shape;379;p43"/>
          <p:cNvPicPr preferRelativeResize="0"/>
          <p:nvPr/>
        </p:nvPicPr>
        <p:blipFill>
          <a:blip r:embed="rId4">
            <a:alphaModFix/>
          </a:blip>
          <a:stretch>
            <a:fillRect/>
          </a:stretch>
        </p:blipFill>
        <p:spPr>
          <a:xfrm>
            <a:off x="1607833" y="2142582"/>
            <a:ext cx="5858872" cy="4016693"/>
          </a:xfrm>
          <a:prstGeom prst="rect">
            <a:avLst/>
          </a:prstGeom>
          <a:noFill/>
          <a:ln>
            <a:noFill/>
          </a:ln>
        </p:spPr>
      </p:pic>
      <p:pic>
        <p:nvPicPr>
          <p:cNvPr id="380" name="Google Shape;380;p43"/>
          <p:cNvPicPr preferRelativeResize="0"/>
          <p:nvPr/>
        </p:nvPicPr>
        <p:blipFill>
          <a:blip r:embed="rId5">
            <a:alphaModFix/>
          </a:blip>
          <a:stretch>
            <a:fillRect/>
          </a:stretch>
        </p:blipFill>
        <p:spPr>
          <a:xfrm>
            <a:off x="2766070" y="1225233"/>
            <a:ext cx="3542400" cy="760320"/>
          </a:xfrm>
          <a:prstGeom prst="rect">
            <a:avLst/>
          </a:prstGeom>
          <a:noFill/>
          <a:ln>
            <a:noFill/>
          </a:ln>
        </p:spPr>
      </p:pic>
      <p:pic>
        <p:nvPicPr>
          <p:cNvPr id="381" name="Google Shape;381;p43"/>
          <p:cNvPicPr preferRelativeResize="0"/>
          <p:nvPr/>
        </p:nvPicPr>
        <p:blipFill>
          <a:blip r:embed="rId6">
            <a:alphaModFix/>
          </a:blip>
          <a:stretch>
            <a:fillRect/>
          </a:stretch>
        </p:blipFill>
        <p:spPr>
          <a:xfrm>
            <a:off x="8003814" y="2496368"/>
            <a:ext cx="466560" cy="330912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C667B25-B97F-9727-09F6-04124F9B04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 name="Picture 2">
            <a:extLst>
              <a:ext uri="{FF2B5EF4-FFF2-40B4-BE49-F238E27FC236}">
                <a16:creationId xmlns:a16="http://schemas.microsoft.com/office/drawing/2014/main" id="{A41D7F0A-F4E7-F4AE-19FC-B93CCEAB366A}"/>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88" name="Google Shape;388;p4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Iterate through a List</a:t>
            </a:r>
            <a:endParaRPr sz="2721">
              <a:latin typeface="Lexend Black"/>
              <a:ea typeface="Lexend Black"/>
              <a:cs typeface="Lexend Black"/>
              <a:sym typeface="Lexend Black"/>
            </a:endParaRPr>
          </a:p>
        </p:txBody>
      </p:sp>
      <p:pic>
        <p:nvPicPr>
          <p:cNvPr id="389" name="Google Shape;389;p44"/>
          <p:cNvPicPr preferRelativeResize="0"/>
          <p:nvPr/>
        </p:nvPicPr>
        <p:blipFill>
          <a:blip r:embed="rId4">
            <a:alphaModFix/>
          </a:blip>
          <a:stretch>
            <a:fillRect/>
          </a:stretch>
        </p:blipFill>
        <p:spPr>
          <a:xfrm>
            <a:off x="1594581" y="2579570"/>
            <a:ext cx="5591260" cy="3613652"/>
          </a:xfrm>
          <a:prstGeom prst="rect">
            <a:avLst/>
          </a:prstGeom>
          <a:noFill/>
          <a:ln>
            <a:noFill/>
          </a:ln>
        </p:spPr>
      </p:pic>
      <p:pic>
        <p:nvPicPr>
          <p:cNvPr id="390" name="Google Shape;390;p44"/>
          <p:cNvPicPr preferRelativeResize="0"/>
          <p:nvPr/>
        </p:nvPicPr>
        <p:blipFill>
          <a:blip r:embed="rId5">
            <a:alphaModFix/>
          </a:blip>
          <a:stretch>
            <a:fillRect/>
          </a:stretch>
        </p:blipFill>
        <p:spPr>
          <a:xfrm>
            <a:off x="1824118" y="1122506"/>
            <a:ext cx="5132160" cy="1296000"/>
          </a:xfrm>
          <a:prstGeom prst="rect">
            <a:avLst/>
          </a:prstGeom>
          <a:noFill/>
          <a:ln>
            <a:noFill/>
          </a:ln>
        </p:spPr>
      </p:pic>
      <p:pic>
        <p:nvPicPr>
          <p:cNvPr id="391" name="Google Shape;391;p44"/>
          <p:cNvPicPr preferRelativeResize="0"/>
          <p:nvPr/>
        </p:nvPicPr>
        <p:blipFill>
          <a:blip r:embed="rId6">
            <a:alphaModFix/>
          </a:blip>
          <a:stretch>
            <a:fillRect/>
          </a:stretch>
        </p:blipFill>
        <p:spPr>
          <a:xfrm>
            <a:off x="7645620" y="3463890"/>
            <a:ext cx="725760" cy="170208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9253B760-5411-0FA0-83E0-6B803F6CA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 name="Picture 2">
            <a:extLst>
              <a:ext uri="{FF2B5EF4-FFF2-40B4-BE49-F238E27FC236}">
                <a16:creationId xmlns:a16="http://schemas.microsoft.com/office/drawing/2014/main" id="{73DE273B-F953-2A30-4858-4AE92196CFD8}"/>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98" name="Google Shape;398;p4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While Loops</a:t>
            </a:r>
            <a:endParaRPr sz="2721">
              <a:latin typeface="Lexend Black"/>
              <a:ea typeface="Lexend Black"/>
              <a:cs typeface="Lexend Black"/>
              <a:sym typeface="Lexend Black"/>
            </a:endParaRPr>
          </a:p>
        </p:txBody>
      </p:sp>
      <p:pic>
        <p:nvPicPr>
          <p:cNvPr id="399" name="Google Shape;399;p45"/>
          <p:cNvPicPr preferRelativeResize="0"/>
          <p:nvPr/>
        </p:nvPicPr>
        <p:blipFill>
          <a:blip r:embed="rId4">
            <a:alphaModFix/>
          </a:blip>
          <a:stretch>
            <a:fillRect/>
          </a:stretch>
        </p:blipFill>
        <p:spPr>
          <a:xfrm>
            <a:off x="2718199" y="1138550"/>
            <a:ext cx="6318543" cy="5512953"/>
          </a:xfrm>
          <a:prstGeom prst="rect">
            <a:avLst/>
          </a:prstGeom>
          <a:noFill/>
          <a:ln>
            <a:noFill/>
          </a:ln>
        </p:spPr>
      </p:pic>
      <p:pic>
        <p:nvPicPr>
          <p:cNvPr id="400" name="Google Shape;400;p45"/>
          <p:cNvPicPr preferRelativeResize="0"/>
          <p:nvPr/>
        </p:nvPicPr>
        <p:blipFill>
          <a:blip r:embed="rId5">
            <a:alphaModFix/>
          </a:blip>
          <a:stretch>
            <a:fillRect/>
          </a:stretch>
        </p:blipFill>
        <p:spPr>
          <a:xfrm>
            <a:off x="175794" y="1068205"/>
            <a:ext cx="4298979" cy="2122220"/>
          </a:xfrm>
          <a:prstGeom prst="rect">
            <a:avLst/>
          </a:prstGeom>
          <a:noFill/>
          <a:ln>
            <a:noFill/>
          </a:ln>
        </p:spPr>
      </p:pic>
      <p:sp>
        <p:nvSpPr>
          <p:cNvPr id="401" name="Google Shape;401;p45"/>
          <p:cNvSpPr txBox="1"/>
          <p:nvPr/>
        </p:nvSpPr>
        <p:spPr>
          <a:xfrm>
            <a:off x="2718199" y="4726713"/>
            <a:ext cx="1461044" cy="1924747"/>
          </a:xfrm>
          <a:prstGeom prst="rect">
            <a:avLst/>
          </a:prstGeom>
          <a:gradFill>
            <a:gsLst>
              <a:gs pos="0">
                <a:srgbClr val="DDDDDD"/>
              </a:gs>
              <a:gs pos="100000">
                <a:srgbClr val="919191"/>
              </a:gs>
            </a:gsLst>
            <a:lin ang="5400012" scaled="0"/>
          </a:gradFill>
          <a:ln>
            <a:noFill/>
          </a:ln>
        </p:spPr>
        <p:txBody>
          <a:bodyPr spcFirstLastPara="1" wrap="square" lIns="82930" tIns="82930" rIns="82930" bIns="82930" anchor="t" anchorCtr="0">
            <a:noAutofit/>
          </a:bodyPr>
          <a:lstStyle/>
          <a:p>
            <a:r>
              <a:rPr lang="en-GB" sz="1633"/>
              <a:t>The loop will continue to run until </a:t>
            </a:r>
            <a:r>
              <a:rPr lang="en-GB" sz="1633" i="1"/>
              <a:t>correct </a:t>
            </a:r>
            <a:r>
              <a:rPr lang="en-GB" sz="1633"/>
              <a:t>is set away from False</a:t>
            </a:r>
            <a:endParaRPr sz="1633"/>
          </a:p>
        </p:txBody>
      </p:sp>
      <p:pic>
        <p:nvPicPr>
          <p:cNvPr id="2" name="Picture 1" descr="A logo with black text&#10;&#10;Description automatically generated">
            <a:extLst>
              <a:ext uri="{FF2B5EF4-FFF2-40B4-BE49-F238E27FC236}">
                <a16:creationId xmlns:a16="http://schemas.microsoft.com/office/drawing/2014/main" id="{1ACED346-5AC3-6C58-F98B-D47B8C4F9E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8"/>
          <p:cNvPicPr preferRelativeResize="0"/>
          <p:nvPr/>
        </p:nvPicPr>
        <p:blipFill>
          <a:blip r:embed="rId3">
            <a:alphaModFix/>
          </a:blip>
          <a:stretch>
            <a:fillRect/>
          </a:stretch>
        </p:blipFill>
        <p:spPr>
          <a:xfrm>
            <a:off x="52228" y="1140634"/>
            <a:ext cx="9039524" cy="4466782"/>
          </a:xfrm>
          <a:prstGeom prst="rect">
            <a:avLst/>
          </a:prstGeom>
          <a:noFill/>
          <a:ln>
            <a:noFill/>
          </a:ln>
        </p:spPr>
      </p:pic>
      <p:sp>
        <p:nvSpPr>
          <p:cNvPr id="200" name="Google Shape;200;p28"/>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01" name="Google Shape;201;p28"/>
          <p:cNvSpPr txBox="1"/>
          <p:nvPr/>
        </p:nvSpPr>
        <p:spPr>
          <a:xfrm>
            <a:off x="5366369" y="2561407"/>
            <a:ext cx="3643877" cy="2367200"/>
          </a:xfrm>
          <a:prstGeom prst="rect">
            <a:avLst/>
          </a:prstGeom>
          <a:noFill/>
          <a:ln>
            <a:noFill/>
          </a:ln>
        </p:spPr>
        <p:txBody>
          <a:bodyPr spcFirstLastPara="1" wrap="square" lIns="82939" tIns="82939" rIns="82939" bIns="82939" anchor="t" anchorCtr="0">
            <a:noAutofit/>
          </a:bodyPr>
          <a:lstStyle/>
          <a:p>
            <a:r>
              <a:rPr lang="en-GB" sz="1996">
                <a:solidFill>
                  <a:schemeClr val="lt1"/>
                </a:solidFill>
                <a:latin typeface="Lexend"/>
                <a:ea typeface="Lexend"/>
                <a:cs typeface="Lexend"/>
                <a:sym typeface="Lexend"/>
              </a:rPr>
              <a:t>This pane contains the iPython console.  This will display outputs from our code and logging messages.  It’ll only appear if we run the program in an “Interactive Window” using the dropdown next to the play button in the editor pane.</a:t>
            </a:r>
            <a:endParaRPr sz="1996">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6E8E2AF2-8221-3A42-D5F1-0533426F9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5B4346DE-4804-DDA0-774D-87B70CB3DA72}"/>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46"/>
          <p:cNvSpPr txBox="1"/>
          <p:nvPr/>
        </p:nvSpPr>
        <p:spPr>
          <a:xfrm>
            <a:off x="175794" y="1131475"/>
            <a:ext cx="8840829" cy="2008290"/>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Sometimes we want to break out of a loop mid-flow. For example, we may have a for loop, and want to break out of it when a condition has been met.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 can do this using the break command, which immediately breaks out of the loop and continues as though the for loop had completed.</a:t>
            </a:r>
            <a:endParaRPr sz="1996">
              <a:latin typeface="Lexend"/>
              <a:ea typeface="Lexend"/>
              <a:cs typeface="Lexend"/>
              <a:sym typeface="Lexend"/>
            </a:endParaRPr>
          </a:p>
        </p:txBody>
      </p:sp>
      <p:sp>
        <p:nvSpPr>
          <p:cNvPr id="409" name="Google Shape;409;p4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Breaking from a Loop</a:t>
            </a:r>
            <a:endParaRPr sz="2721">
              <a:latin typeface="Lexend Black"/>
              <a:ea typeface="Lexend Black"/>
              <a:cs typeface="Lexend Black"/>
              <a:sym typeface="Lexend Black"/>
            </a:endParaRPr>
          </a:p>
        </p:txBody>
      </p:sp>
      <p:pic>
        <p:nvPicPr>
          <p:cNvPr id="410" name="Google Shape;410;p46"/>
          <p:cNvPicPr preferRelativeResize="0"/>
          <p:nvPr/>
        </p:nvPicPr>
        <p:blipFill>
          <a:blip r:embed="rId3">
            <a:alphaModFix/>
          </a:blip>
          <a:stretch>
            <a:fillRect/>
          </a:stretch>
        </p:blipFill>
        <p:spPr>
          <a:xfrm>
            <a:off x="138240" y="3278005"/>
            <a:ext cx="2937600" cy="2738880"/>
          </a:xfrm>
          <a:prstGeom prst="rect">
            <a:avLst/>
          </a:prstGeom>
          <a:noFill/>
          <a:ln>
            <a:noFill/>
          </a:ln>
        </p:spPr>
      </p:pic>
      <p:pic>
        <p:nvPicPr>
          <p:cNvPr id="411" name="Google Shape;411;p46"/>
          <p:cNvPicPr preferRelativeResize="0"/>
          <p:nvPr/>
        </p:nvPicPr>
        <p:blipFill>
          <a:blip r:embed="rId4">
            <a:alphaModFix/>
          </a:blip>
          <a:stretch>
            <a:fillRect/>
          </a:stretch>
        </p:blipFill>
        <p:spPr>
          <a:xfrm>
            <a:off x="3214081" y="3278005"/>
            <a:ext cx="388800" cy="144288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CAB20BAA-F926-8FCB-E936-CD4F31DA6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962073FC-32B6-9701-7123-A90BC6A1DD76}"/>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3" name="Picture 2">
            <a:extLst>
              <a:ext uri="{FF2B5EF4-FFF2-40B4-BE49-F238E27FC236}">
                <a16:creationId xmlns:a16="http://schemas.microsoft.com/office/drawing/2014/main" id="{7219153F-11B7-BEB2-4BDD-F586653EFFAF}"/>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17" name="Google Shape;417;p47"/>
          <p:cNvSpPr txBox="1"/>
          <p:nvPr/>
        </p:nvSpPr>
        <p:spPr>
          <a:xfrm>
            <a:off x="175794" y="1131475"/>
            <a:ext cx="5412314" cy="345953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Sometimes you can accidentally write an infinite loop – one that will never end. Anybody who used to play with BASIC in the old days will remember an example of an infinite loop : </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10 PRINT “HELLO WORLD”</a:t>
            </a:r>
            <a:endParaRPr sz="1996">
              <a:latin typeface="Lexend"/>
              <a:ea typeface="Lexend"/>
              <a:cs typeface="Lexend"/>
              <a:sym typeface="Lexend"/>
            </a:endParaRPr>
          </a:p>
          <a:p>
            <a:r>
              <a:rPr lang="en-GB" sz="1996">
                <a:latin typeface="Lexend"/>
                <a:ea typeface="Lexend"/>
                <a:cs typeface="Lexend"/>
                <a:sym typeface="Lexend"/>
              </a:rPr>
              <a:t>20 GOTO 10</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More modern examples include setting up a while loop that can never stop.</a:t>
            </a:r>
            <a:endParaRPr sz="1996">
              <a:latin typeface="Lexend"/>
              <a:ea typeface="Lexend"/>
              <a:cs typeface="Lexend"/>
              <a:sym typeface="Lexend"/>
            </a:endParaRPr>
          </a:p>
        </p:txBody>
      </p:sp>
      <p:sp>
        <p:nvSpPr>
          <p:cNvPr id="419" name="Google Shape;419;p4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Infinite Loops</a:t>
            </a:r>
            <a:endParaRPr sz="2721">
              <a:latin typeface="Lexend Black"/>
              <a:ea typeface="Lexend Black"/>
              <a:cs typeface="Lexend Black"/>
              <a:sym typeface="Lexend Black"/>
            </a:endParaRPr>
          </a:p>
        </p:txBody>
      </p:sp>
      <p:pic>
        <p:nvPicPr>
          <p:cNvPr id="420" name="Google Shape;420;p47"/>
          <p:cNvPicPr preferRelativeResize="0"/>
          <p:nvPr/>
        </p:nvPicPr>
        <p:blipFill>
          <a:blip r:embed="rId4">
            <a:alphaModFix/>
          </a:blip>
          <a:stretch>
            <a:fillRect/>
          </a:stretch>
        </p:blipFill>
        <p:spPr>
          <a:xfrm>
            <a:off x="5709125" y="1311804"/>
            <a:ext cx="2030400" cy="950400"/>
          </a:xfrm>
          <a:prstGeom prst="rect">
            <a:avLst/>
          </a:prstGeom>
          <a:noFill/>
          <a:ln>
            <a:noFill/>
          </a:ln>
        </p:spPr>
      </p:pic>
      <p:pic>
        <p:nvPicPr>
          <p:cNvPr id="421" name="Google Shape;421;p47"/>
          <p:cNvPicPr preferRelativeResize="0"/>
          <p:nvPr/>
        </p:nvPicPr>
        <p:blipFill>
          <a:blip r:embed="rId5">
            <a:alphaModFix/>
          </a:blip>
          <a:stretch>
            <a:fillRect/>
          </a:stretch>
        </p:blipFill>
        <p:spPr>
          <a:xfrm>
            <a:off x="5094052" y="2561021"/>
            <a:ext cx="3922560" cy="622080"/>
          </a:xfrm>
          <a:prstGeom prst="rect">
            <a:avLst/>
          </a:prstGeom>
          <a:noFill/>
          <a:ln>
            <a:noFill/>
          </a:ln>
        </p:spPr>
      </p:pic>
      <p:sp>
        <p:nvSpPr>
          <p:cNvPr id="422" name="Google Shape;422;p47"/>
          <p:cNvSpPr txBox="1"/>
          <p:nvPr/>
        </p:nvSpPr>
        <p:spPr>
          <a:xfrm>
            <a:off x="175794" y="4599312"/>
            <a:ext cx="6133720" cy="222354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you find yourself stuck in an infinite loop (and you will at some point), you need to </a:t>
            </a:r>
            <a:r>
              <a:rPr lang="en-GB" sz="1996" i="1">
                <a:latin typeface="Lexend"/>
                <a:ea typeface="Lexend"/>
                <a:cs typeface="Lexend"/>
                <a:sym typeface="Lexend"/>
              </a:rPr>
              <a:t>interrupt</a:t>
            </a:r>
            <a:r>
              <a:rPr lang="en-GB" sz="1996">
                <a:latin typeface="Lexend"/>
                <a:ea typeface="Lexend"/>
                <a:cs typeface="Lexend"/>
                <a:sym typeface="Lexend"/>
              </a:rPr>
              <a:t> the kernel and terminate the program.  To do this in VSCode, click the Interrupt button in your Interactive Window (Note - if it is currently expecting a user input, you’ll need to interrupt and then cancel out of the user input).</a:t>
            </a:r>
            <a:endParaRPr sz="1996">
              <a:latin typeface="Lexend"/>
              <a:ea typeface="Lexend"/>
              <a:cs typeface="Lexend"/>
              <a:sym typeface="Lexend"/>
            </a:endParaRPr>
          </a:p>
        </p:txBody>
      </p:sp>
      <p:pic>
        <p:nvPicPr>
          <p:cNvPr id="423" name="Google Shape;423;p47"/>
          <p:cNvPicPr preferRelativeResize="0"/>
          <p:nvPr/>
        </p:nvPicPr>
        <p:blipFill rotWithShape="1">
          <a:blip r:embed="rId6">
            <a:alphaModFix/>
          </a:blip>
          <a:srcRect r="55379"/>
          <a:stretch/>
        </p:blipFill>
        <p:spPr>
          <a:xfrm>
            <a:off x="6605791" y="3984171"/>
            <a:ext cx="2410822" cy="2684864"/>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812074B-6956-1DB9-C405-A3315641C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465024-36D9-6010-5033-008C40CC29C2}"/>
              </a:ext>
            </a:extLst>
          </p:cNvPr>
          <p:cNvSpPr/>
          <p:nvPr/>
        </p:nvSpPr>
        <p:spPr>
          <a:xfrm>
            <a:off x="2762594" y="2967335"/>
            <a:ext cx="3618812"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rPr>
              <a:t>Lunch Break</a:t>
            </a:r>
          </a:p>
        </p:txBody>
      </p:sp>
      <p:pic>
        <p:nvPicPr>
          <p:cNvPr id="7" name="Picture 6">
            <a:extLst>
              <a:ext uri="{FF2B5EF4-FFF2-40B4-BE49-F238E27FC236}">
                <a16:creationId xmlns:a16="http://schemas.microsoft.com/office/drawing/2014/main" id="{9DB0D737-143A-86F7-35B8-37A2BC1BCE15}"/>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8" name="Picture 7" descr="A logo with black text&#10;&#10;Description automatically generated">
            <a:extLst>
              <a:ext uri="{FF2B5EF4-FFF2-40B4-BE49-F238E27FC236}">
                <a16:creationId xmlns:a16="http://schemas.microsoft.com/office/drawing/2014/main" id="{63719FB2-F075-A92D-F4D9-17388029A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extLst>
      <p:ext uri="{BB962C8B-B14F-4D97-AF65-F5344CB8AC3E}">
        <p14:creationId xmlns:p14="http://schemas.microsoft.com/office/powerpoint/2010/main" val="489248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3" name="Picture 2">
            <a:extLst>
              <a:ext uri="{FF2B5EF4-FFF2-40B4-BE49-F238E27FC236}">
                <a16:creationId xmlns:a16="http://schemas.microsoft.com/office/drawing/2014/main" id="{2736BE6A-1E45-3796-AC96-E7E263B69F4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29" name="Google Shape;429;p48"/>
          <p:cNvSpPr txBox="1"/>
          <p:nvPr/>
        </p:nvSpPr>
        <p:spPr>
          <a:xfrm>
            <a:off x="175794" y="1131475"/>
            <a:ext cx="8840829" cy="5428369"/>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In your groups, you have 30 minutes to work through the exercise_2 that you have downloaded in the materials for this session.  For each task, read the instructions carefully, then write your code in the blank code cell underneath the task description.</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Ensure that one person in each group is sharing their screen, and help each other if you get stuck.  </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If as a group you finish early, see what other code you can write using what you’ve learned so far!</a:t>
            </a:r>
            <a:endParaRPr sz="1996" dirty="0">
              <a:latin typeface="Lexend"/>
              <a:ea typeface="Lexend"/>
              <a:cs typeface="Lexend"/>
              <a:sym typeface="Lexend"/>
            </a:endParaRPr>
          </a:p>
        </p:txBody>
      </p:sp>
      <p:sp>
        <p:nvSpPr>
          <p:cNvPr id="431" name="Google Shape;431;p4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dirty="0">
                <a:latin typeface="Lexend Black"/>
                <a:ea typeface="Lexend Black"/>
                <a:cs typeface="Lexend Black"/>
                <a:sym typeface="Lexend Black"/>
              </a:rPr>
              <a:t>Exercise 2</a:t>
            </a:r>
            <a:endParaRPr sz="2721" dirty="0">
              <a:latin typeface="Lexend Black"/>
              <a:ea typeface="Lexend Black"/>
              <a:cs typeface="Lexend Black"/>
              <a:sym typeface="Lexend Black"/>
            </a:endParaRPr>
          </a:p>
        </p:txBody>
      </p:sp>
      <p:pic>
        <p:nvPicPr>
          <p:cNvPr id="2" name="Picture 1" descr="A logo with black text&#10;&#10;Description automatically generated">
            <a:extLst>
              <a:ext uri="{FF2B5EF4-FFF2-40B4-BE49-F238E27FC236}">
                <a16:creationId xmlns:a16="http://schemas.microsoft.com/office/drawing/2014/main" id="{4492F3BC-30B3-29BE-8B8D-4D81D2793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3" name="Picture 2">
            <a:extLst>
              <a:ext uri="{FF2B5EF4-FFF2-40B4-BE49-F238E27FC236}">
                <a16:creationId xmlns:a16="http://schemas.microsoft.com/office/drawing/2014/main" id="{68CECC02-D8B7-A1AC-E6D5-79E4C003E5C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37" name="Google Shape;437;p49"/>
          <p:cNvSpPr txBox="1"/>
          <p:nvPr/>
        </p:nvSpPr>
        <p:spPr>
          <a:xfrm>
            <a:off x="175794" y="1131475"/>
            <a:ext cx="8840829" cy="760592"/>
          </a:xfrm>
          <a:prstGeom prst="rect">
            <a:avLst/>
          </a:prstGeom>
          <a:noFill/>
          <a:ln>
            <a:noFill/>
          </a:ln>
        </p:spPr>
        <p:txBody>
          <a:bodyPr spcFirstLastPara="1" wrap="square" lIns="82930" tIns="82930" rIns="82930" bIns="82930" anchor="t" anchorCtr="0">
            <a:noAutofit/>
          </a:bodyPr>
          <a:lstStyle/>
          <a:p>
            <a:r>
              <a:rPr lang="en-GB" sz="1996" i="1">
                <a:latin typeface="Lexend"/>
                <a:ea typeface="Lexend"/>
                <a:cs typeface="Lexend"/>
                <a:sym typeface="Lexend"/>
              </a:rPr>
              <a:t>Lists </a:t>
            </a:r>
            <a:r>
              <a:rPr lang="en-GB" sz="1996">
                <a:latin typeface="Lexend"/>
                <a:ea typeface="Lexend"/>
                <a:cs typeface="Lexend"/>
                <a:sym typeface="Lexend"/>
              </a:rPr>
              <a:t>are extremely useful in Python, allowing us to store multiple items of ordered data to which we can refer later.</a:t>
            </a:r>
            <a:endParaRPr sz="1996">
              <a:latin typeface="Lexend"/>
              <a:ea typeface="Lexend"/>
              <a:cs typeface="Lexend"/>
              <a:sym typeface="Lexend"/>
            </a:endParaRPr>
          </a:p>
        </p:txBody>
      </p:sp>
      <p:sp>
        <p:nvSpPr>
          <p:cNvPr id="439" name="Google Shape;439;p4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a:t>
            </a:r>
            <a:endParaRPr sz="2721">
              <a:latin typeface="Lexend Black"/>
              <a:ea typeface="Lexend Black"/>
              <a:cs typeface="Lexend Black"/>
              <a:sym typeface="Lexend Black"/>
            </a:endParaRPr>
          </a:p>
        </p:txBody>
      </p:sp>
      <p:pic>
        <p:nvPicPr>
          <p:cNvPr id="440" name="Google Shape;440;p49"/>
          <p:cNvPicPr preferRelativeResize="0"/>
          <p:nvPr/>
        </p:nvPicPr>
        <p:blipFill>
          <a:blip r:embed="rId4">
            <a:alphaModFix/>
          </a:blip>
          <a:stretch>
            <a:fillRect/>
          </a:stretch>
        </p:blipFill>
        <p:spPr>
          <a:xfrm>
            <a:off x="138240" y="2030307"/>
            <a:ext cx="7274880" cy="3300480"/>
          </a:xfrm>
          <a:prstGeom prst="rect">
            <a:avLst/>
          </a:prstGeom>
          <a:noFill/>
          <a:ln>
            <a:noFill/>
          </a:ln>
        </p:spPr>
      </p:pic>
      <p:pic>
        <p:nvPicPr>
          <p:cNvPr id="441" name="Google Shape;441;p49"/>
          <p:cNvPicPr preferRelativeResize="0"/>
          <p:nvPr/>
        </p:nvPicPr>
        <p:blipFill>
          <a:blip r:embed="rId5">
            <a:alphaModFix/>
          </a:blip>
          <a:stretch>
            <a:fillRect/>
          </a:stretch>
        </p:blipFill>
        <p:spPr>
          <a:xfrm>
            <a:off x="138240" y="5469027"/>
            <a:ext cx="2885760" cy="345600"/>
          </a:xfrm>
          <a:prstGeom prst="rect">
            <a:avLst/>
          </a:prstGeom>
          <a:noFill/>
          <a:ln>
            <a:noFill/>
          </a:ln>
        </p:spPr>
      </p:pic>
      <p:sp>
        <p:nvSpPr>
          <p:cNvPr id="442" name="Google Shape;442;p49"/>
          <p:cNvSpPr txBox="1"/>
          <p:nvPr/>
        </p:nvSpPr>
        <p:spPr>
          <a:xfrm>
            <a:off x="3109969" y="4777645"/>
            <a:ext cx="5906767" cy="1960396"/>
          </a:xfrm>
          <a:prstGeom prst="rect">
            <a:avLst/>
          </a:prstGeom>
          <a:noFill/>
          <a:ln>
            <a:noFill/>
          </a:ln>
        </p:spPr>
        <p:txBody>
          <a:bodyPr spcFirstLastPara="1" wrap="square" lIns="82930" tIns="82930" rIns="82930" bIns="82930" anchor="t" anchorCtr="0">
            <a:noAutofit/>
          </a:bodyPr>
          <a:lstStyle/>
          <a:p>
            <a:r>
              <a:rPr lang="en-GB" sz="1814">
                <a:latin typeface="Lexend"/>
                <a:ea typeface="Lexend"/>
                <a:cs typeface="Lexend"/>
                <a:sym typeface="Lexend"/>
              </a:rPr>
              <a:t>This is known as </a:t>
            </a:r>
            <a:r>
              <a:rPr lang="en-GB" sz="1814" i="1">
                <a:latin typeface="Lexend"/>
                <a:ea typeface="Lexend"/>
                <a:cs typeface="Lexend"/>
                <a:sym typeface="Lexend"/>
              </a:rPr>
              <a:t>dot notation</a:t>
            </a:r>
            <a:r>
              <a:rPr lang="en-GB" sz="1814">
                <a:latin typeface="Lexend"/>
                <a:ea typeface="Lexend"/>
                <a:cs typeface="Lexend"/>
                <a:sym typeface="Lexend"/>
              </a:rPr>
              <a:t>.  We’ll cover this more in Object Oriented Programming, but basically a dot is a way of getting to the methods (functions) and attributes (variables) stored in an object (a list object here).  So this line says “Use the append method of a list object”</a:t>
            </a:r>
            <a:endParaRPr sz="1814">
              <a:latin typeface="Lexend"/>
              <a:ea typeface="Lexend"/>
              <a:cs typeface="Lexend"/>
              <a:sym typeface="Lexend"/>
            </a:endParaRPr>
          </a:p>
        </p:txBody>
      </p:sp>
      <p:cxnSp>
        <p:nvCxnSpPr>
          <p:cNvPr id="443" name="Google Shape;443;p49"/>
          <p:cNvCxnSpPr/>
          <p:nvPr/>
        </p:nvCxnSpPr>
        <p:spPr>
          <a:xfrm rot="10800000">
            <a:off x="2490339" y="4489056"/>
            <a:ext cx="619631" cy="314033"/>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1739E64C-79F4-EACF-3815-2A13D9413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3" name="Picture 2">
            <a:extLst>
              <a:ext uri="{FF2B5EF4-FFF2-40B4-BE49-F238E27FC236}">
                <a16:creationId xmlns:a16="http://schemas.microsoft.com/office/drawing/2014/main" id="{D06ECD48-D871-6320-EB8C-A38753AA04D1}"/>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49" name="Google Shape;449;p50"/>
          <p:cNvSpPr txBox="1"/>
          <p:nvPr/>
        </p:nvSpPr>
        <p:spPr>
          <a:xfrm>
            <a:off x="175794" y="1131475"/>
            <a:ext cx="8840829" cy="171112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Lists are </a:t>
            </a:r>
            <a:r>
              <a:rPr lang="en-GB" sz="1996" i="1">
                <a:latin typeface="Lexend"/>
                <a:ea typeface="Lexend"/>
                <a:cs typeface="Lexend"/>
                <a:sym typeface="Lexend"/>
              </a:rPr>
              <a:t>ordered</a:t>
            </a:r>
            <a:r>
              <a:rPr lang="en-GB" sz="1996">
                <a:latin typeface="Lexend"/>
                <a:ea typeface="Lexend"/>
                <a:cs typeface="Lexend"/>
                <a:sym typeface="Lexend"/>
              </a:rPr>
              <a:t>, which means that we can refer to elements in a list by their location - their </a:t>
            </a:r>
            <a:r>
              <a:rPr lang="en-GB" sz="1996" i="1">
                <a:latin typeface="Lexend"/>
                <a:ea typeface="Lexend"/>
                <a:cs typeface="Lexend"/>
                <a:sym typeface="Lexend"/>
              </a:rPr>
              <a:t>index</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To refer to an element in a list by its index, we use the following notation :</a:t>
            </a:r>
            <a:endParaRPr sz="1996">
              <a:latin typeface="Lexend"/>
              <a:ea typeface="Lexend"/>
              <a:cs typeface="Lexend"/>
              <a:sym typeface="Lexend"/>
            </a:endParaRPr>
          </a:p>
        </p:txBody>
      </p:sp>
      <p:sp>
        <p:nvSpPr>
          <p:cNvPr id="451" name="Google Shape;451;p5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Indices</a:t>
            </a:r>
            <a:endParaRPr sz="2721">
              <a:latin typeface="Lexend Black"/>
              <a:ea typeface="Lexend Black"/>
              <a:cs typeface="Lexend Black"/>
              <a:sym typeface="Lexend Black"/>
            </a:endParaRPr>
          </a:p>
        </p:txBody>
      </p:sp>
      <p:pic>
        <p:nvPicPr>
          <p:cNvPr id="452" name="Google Shape;452;p50"/>
          <p:cNvPicPr preferRelativeResize="0"/>
          <p:nvPr/>
        </p:nvPicPr>
        <p:blipFill>
          <a:blip r:embed="rId4">
            <a:alphaModFix/>
          </a:blip>
          <a:stretch>
            <a:fillRect/>
          </a:stretch>
        </p:blipFill>
        <p:spPr>
          <a:xfrm>
            <a:off x="252591" y="2963359"/>
            <a:ext cx="1382400" cy="328320"/>
          </a:xfrm>
          <a:prstGeom prst="rect">
            <a:avLst/>
          </a:prstGeom>
          <a:noFill/>
          <a:ln>
            <a:noFill/>
          </a:ln>
        </p:spPr>
      </p:pic>
      <p:sp>
        <p:nvSpPr>
          <p:cNvPr id="453" name="Google Shape;453;p50"/>
          <p:cNvSpPr txBox="1"/>
          <p:nvPr/>
        </p:nvSpPr>
        <p:spPr>
          <a:xfrm>
            <a:off x="175794" y="3412435"/>
            <a:ext cx="8840829" cy="258737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where x is the index number of the element we want to reference.</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HOWEVER, Python (like many languages) starts counting from 0.  Which means the first element of a list has an index of 0, the second an index of 1 etc.  This </a:t>
            </a:r>
            <a:r>
              <a:rPr lang="en-GB" sz="1996" i="1">
                <a:latin typeface="Lexend"/>
                <a:ea typeface="Lexend"/>
                <a:cs typeface="Lexend"/>
                <a:sym typeface="Lexend"/>
              </a:rPr>
              <a:t>will </a:t>
            </a:r>
            <a:r>
              <a:rPr lang="en-GB" sz="1996">
                <a:latin typeface="Lexend"/>
                <a:ea typeface="Lexend"/>
                <a:cs typeface="Lexend"/>
                <a:sym typeface="Lexend"/>
              </a:rPr>
              <a:t>catch you out if you’re new to coding, especially as a few constructs in Python start counting from 1… </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 to reference the fourth element in a list </a:t>
            </a:r>
            <a:r>
              <a:rPr lang="en-GB" sz="1996" i="1">
                <a:latin typeface="Lexend"/>
                <a:ea typeface="Lexend"/>
                <a:cs typeface="Lexend"/>
                <a:sym typeface="Lexend"/>
              </a:rPr>
              <a:t>my_list</a:t>
            </a:r>
            <a:r>
              <a:rPr lang="en-GB" sz="1996">
                <a:latin typeface="Lexend"/>
                <a:ea typeface="Lexend"/>
                <a:cs typeface="Lexend"/>
                <a:sym typeface="Lexend"/>
              </a:rPr>
              <a:t>, we would use :</a:t>
            </a:r>
            <a:endParaRPr sz="1996">
              <a:latin typeface="Lexend"/>
              <a:ea typeface="Lexend"/>
              <a:cs typeface="Lexend"/>
              <a:sym typeface="Lexend"/>
            </a:endParaRPr>
          </a:p>
        </p:txBody>
      </p:sp>
      <p:pic>
        <p:nvPicPr>
          <p:cNvPr id="454" name="Google Shape;454;p50"/>
          <p:cNvPicPr preferRelativeResize="0"/>
          <p:nvPr/>
        </p:nvPicPr>
        <p:blipFill>
          <a:blip r:embed="rId5">
            <a:alphaModFix/>
          </a:blip>
          <a:stretch>
            <a:fillRect/>
          </a:stretch>
        </p:blipFill>
        <p:spPr>
          <a:xfrm>
            <a:off x="265562" y="6120565"/>
            <a:ext cx="1356480" cy="285120"/>
          </a:xfrm>
          <a:prstGeom prst="rect">
            <a:avLst/>
          </a:prstGeom>
          <a:noFill/>
          <a:ln>
            <a:noFill/>
          </a:ln>
        </p:spPr>
      </p:pic>
      <p:pic>
        <p:nvPicPr>
          <p:cNvPr id="455" name="Google Shape;455;p50"/>
          <p:cNvPicPr preferRelativeResize="0"/>
          <p:nvPr/>
        </p:nvPicPr>
        <p:blipFill>
          <a:blip r:embed="rId6">
            <a:alphaModFix/>
          </a:blip>
          <a:stretch>
            <a:fillRect/>
          </a:stretch>
        </p:blipFill>
        <p:spPr>
          <a:xfrm>
            <a:off x="4705467" y="6090325"/>
            <a:ext cx="2885760" cy="345600"/>
          </a:xfrm>
          <a:prstGeom prst="rect">
            <a:avLst/>
          </a:prstGeom>
          <a:noFill/>
          <a:ln>
            <a:noFill/>
          </a:ln>
        </p:spPr>
      </p:pic>
      <p:sp>
        <p:nvSpPr>
          <p:cNvPr id="456" name="Google Shape;456;p50"/>
          <p:cNvSpPr txBox="1"/>
          <p:nvPr/>
        </p:nvSpPr>
        <p:spPr>
          <a:xfrm>
            <a:off x="4720094" y="6432081"/>
            <a:ext cx="3734113" cy="32818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0     1    2    3			4</a:t>
            </a:r>
            <a:endParaRPr sz="1996">
              <a:latin typeface="Lexend"/>
              <a:ea typeface="Lexend"/>
              <a:cs typeface="Lexend"/>
              <a:sym typeface="Lexend"/>
            </a:endParaRPr>
          </a:p>
        </p:txBody>
      </p:sp>
      <p:pic>
        <p:nvPicPr>
          <p:cNvPr id="457" name="Google Shape;457;p50"/>
          <p:cNvPicPr preferRelativeResize="0"/>
          <p:nvPr/>
        </p:nvPicPr>
        <p:blipFill rotWithShape="1">
          <a:blip r:embed="rId6">
            <a:alphaModFix/>
          </a:blip>
          <a:srcRect l="47064" r="19408"/>
          <a:stretch/>
        </p:blipFill>
        <p:spPr>
          <a:xfrm>
            <a:off x="2558325" y="6090325"/>
            <a:ext cx="967499" cy="345600"/>
          </a:xfrm>
          <a:prstGeom prst="rect">
            <a:avLst/>
          </a:prstGeom>
          <a:noFill/>
          <a:ln>
            <a:noFill/>
          </a:ln>
        </p:spPr>
      </p:pic>
      <p:cxnSp>
        <p:nvCxnSpPr>
          <p:cNvPr id="458" name="Google Shape;458;p50"/>
          <p:cNvCxnSpPr>
            <a:stCxn id="454" idx="3"/>
            <a:endCxn id="457" idx="1"/>
          </p:cNvCxnSpPr>
          <p:nvPr/>
        </p:nvCxnSpPr>
        <p:spPr>
          <a:xfrm>
            <a:off x="1622042" y="6263125"/>
            <a:ext cx="936386" cy="0"/>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19433D61-3918-706C-47C1-9D4F54ED93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4" name="Google Shape;464;p51"/>
          <p:cNvSpPr txBox="1"/>
          <p:nvPr/>
        </p:nvSpPr>
        <p:spPr>
          <a:xfrm>
            <a:off x="175794" y="1131475"/>
            <a:ext cx="8840829" cy="1067822"/>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also use negative indexing to refer to an item based on its position from the end of the list.  Here, -1 would refer to the last element, -2 to the penultimate element etc.</a:t>
            </a:r>
            <a:endParaRPr sz="1996">
              <a:latin typeface="Lexend"/>
              <a:ea typeface="Lexend"/>
              <a:cs typeface="Lexend"/>
              <a:sym typeface="Lexend"/>
            </a:endParaRPr>
          </a:p>
        </p:txBody>
      </p:sp>
      <p:sp>
        <p:nvSpPr>
          <p:cNvPr id="466" name="Google Shape;466;p5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Negative Indexing and Slicing</a:t>
            </a:r>
            <a:endParaRPr sz="2721">
              <a:latin typeface="Lexend Black"/>
              <a:ea typeface="Lexend Black"/>
              <a:cs typeface="Lexend Black"/>
              <a:sym typeface="Lexend Black"/>
            </a:endParaRPr>
          </a:p>
        </p:txBody>
      </p:sp>
      <p:pic>
        <p:nvPicPr>
          <p:cNvPr id="467" name="Google Shape;467;p51"/>
          <p:cNvPicPr preferRelativeResize="0"/>
          <p:nvPr/>
        </p:nvPicPr>
        <p:blipFill>
          <a:blip r:embed="rId3">
            <a:alphaModFix/>
          </a:blip>
          <a:stretch>
            <a:fillRect/>
          </a:stretch>
        </p:blipFill>
        <p:spPr>
          <a:xfrm>
            <a:off x="4815791" y="2199286"/>
            <a:ext cx="2885760" cy="345600"/>
          </a:xfrm>
          <a:prstGeom prst="rect">
            <a:avLst/>
          </a:prstGeom>
          <a:noFill/>
          <a:ln>
            <a:noFill/>
          </a:ln>
        </p:spPr>
      </p:pic>
      <p:sp>
        <p:nvSpPr>
          <p:cNvPr id="468" name="Google Shape;468;p51"/>
          <p:cNvSpPr txBox="1"/>
          <p:nvPr/>
        </p:nvSpPr>
        <p:spPr>
          <a:xfrm>
            <a:off x="4830418" y="2541042"/>
            <a:ext cx="3734113" cy="32818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-5   -4  -3    -2		     -1</a:t>
            </a:r>
            <a:endParaRPr sz="1996">
              <a:latin typeface="Lexend"/>
              <a:ea typeface="Lexend"/>
              <a:cs typeface="Lexend"/>
              <a:sym typeface="Lexend"/>
            </a:endParaRPr>
          </a:p>
        </p:txBody>
      </p:sp>
      <p:pic>
        <p:nvPicPr>
          <p:cNvPr id="469" name="Google Shape;469;p51"/>
          <p:cNvPicPr preferRelativeResize="0"/>
          <p:nvPr/>
        </p:nvPicPr>
        <p:blipFill>
          <a:blip r:embed="rId4">
            <a:alphaModFix/>
          </a:blip>
          <a:stretch>
            <a:fillRect/>
          </a:stretch>
        </p:blipFill>
        <p:spPr>
          <a:xfrm>
            <a:off x="257046" y="2262567"/>
            <a:ext cx="1520640" cy="285120"/>
          </a:xfrm>
          <a:prstGeom prst="rect">
            <a:avLst/>
          </a:prstGeom>
          <a:noFill/>
          <a:ln>
            <a:noFill/>
          </a:ln>
        </p:spPr>
      </p:pic>
      <p:pic>
        <p:nvPicPr>
          <p:cNvPr id="470" name="Google Shape;470;p51"/>
          <p:cNvPicPr preferRelativeResize="0"/>
          <p:nvPr/>
        </p:nvPicPr>
        <p:blipFill rotWithShape="1">
          <a:blip r:embed="rId3">
            <a:alphaModFix/>
          </a:blip>
          <a:srcRect l="47064" r="19408"/>
          <a:stretch/>
        </p:blipFill>
        <p:spPr>
          <a:xfrm>
            <a:off x="2714071" y="2232315"/>
            <a:ext cx="967499" cy="345600"/>
          </a:xfrm>
          <a:prstGeom prst="rect">
            <a:avLst/>
          </a:prstGeom>
          <a:noFill/>
          <a:ln>
            <a:noFill/>
          </a:ln>
        </p:spPr>
      </p:pic>
      <p:cxnSp>
        <p:nvCxnSpPr>
          <p:cNvPr id="471" name="Google Shape;471;p51"/>
          <p:cNvCxnSpPr/>
          <p:nvPr/>
        </p:nvCxnSpPr>
        <p:spPr>
          <a:xfrm>
            <a:off x="1777686" y="2405127"/>
            <a:ext cx="936386" cy="0"/>
          </a:xfrm>
          <a:prstGeom prst="straightConnector1">
            <a:avLst/>
          </a:prstGeom>
          <a:noFill/>
          <a:ln w="9525" cap="flat" cmpd="sng">
            <a:solidFill>
              <a:schemeClr val="lt1"/>
            </a:solidFill>
            <a:prstDash val="solid"/>
            <a:round/>
            <a:headEnd type="none" w="med" len="med"/>
            <a:tailEnd type="triangle" w="med" len="med"/>
          </a:ln>
        </p:spPr>
      </p:cxnSp>
      <p:sp>
        <p:nvSpPr>
          <p:cNvPr id="472" name="Google Shape;472;p51"/>
          <p:cNvSpPr txBox="1"/>
          <p:nvPr/>
        </p:nvSpPr>
        <p:spPr>
          <a:xfrm>
            <a:off x="175794" y="3205075"/>
            <a:ext cx="8840829" cy="138593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we want to refer to multiple items in a list, we can use a </a:t>
            </a:r>
            <a:r>
              <a:rPr lang="en-GB" sz="1996" i="1">
                <a:latin typeface="Lexend"/>
                <a:ea typeface="Lexend"/>
                <a:cs typeface="Lexend"/>
                <a:sym typeface="Lexend"/>
              </a:rPr>
              <a:t>slice</a:t>
            </a:r>
            <a:r>
              <a:rPr lang="en-GB" sz="1996">
                <a:latin typeface="Lexend"/>
                <a:ea typeface="Lexend"/>
                <a:cs typeface="Lexend"/>
                <a:sym typeface="Lexend"/>
              </a:rPr>
              <a:t>.  Here, we use a colon to denote the indices of the start and end elements that we want.  The start element </a:t>
            </a:r>
            <a:r>
              <a:rPr lang="en-GB" sz="1996" i="1">
                <a:latin typeface="Lexend"/>
                <a:ea typeface="Lexend"/>
                <a:cs typeface="Lexend"/>
                <a:sym typeface="Lexend"/>
              </a:rPr>
              <a:t>is</a:t>
            </a:r>
            <a:r>
              <a:rPr lang="en-GB" sz="1996">
                <a:latin typeface="Lexend"/>
                <a:ea typeface="Lexend"/>
                <a:cs typeface="Lexend"/>
                <a:sym typeface="Lexend"/>
              </a:rPr>
              <a:t> included.  The end element is </a:t>
            </a:r>
            <a:r>
              <a:rPr lang="en-GB" sz="1996" i="1">
                <a:latin typeface="Lexend"/>
                <a:ea typeface="Lexend"/>
                <a:cs typeface="Lexend"/>
                <a:sym typeface="Lexend"/>
              </a:rPr>
              <a:t>not</a:t>
            </a:r>
            <a:r>
              <a:rPr lang="en-GB" sz="1996">
                <a:latin typeface="Lexend"/>
                <a:ea typeface="Lexend"/>
                <a:cs typeface="Lexend"/>
                <a:sym typeface="Lexend"/>
              </a:rPr>
              <a:t> included.</a:t>
            </a:r>
            <a:endParaRPr sz="1996">
              <a:latin typeface="Lexend"/>
              <a:ea typeface="Lexend"/>
              <a:cs typeface="Lexend"/>
              <a:sym typeface="Lexend"/>
            </a:endParaRPr>
          </a:p>
        </p:txBody>
      </p:sp>
      <p:pic>
        <p:nvPicPr>
          <p:cNvPr id="473" name="Google Shape;473;p51"/>
          <p:cNvPicPr preferRelativeResize="0"/>
          <p:nvPr/>
        </p:nvPicPr>
        <p:blipFill>
          <a:blip r:embed="rId5">
            <a:alphaModFix/>
          </a:blip>
          <a:stretch>
            <a:fillRect/>
          </a:stretch>
        </p:blipFill>
        <p:spPr>
          <a:xfrm>
            <a:off x="213846" y="5519892"/>
            <a:ext cx="1607040" cy="302400"/>
          </a:xfrm>
          <a:prstGeom prst="rect">
            <a:avLst/>
          </a:prstGeom>
          <a:noFill/>
          <a:ln>
            <a:noFill/>
          </a:ln>
        </p:spPr>
      </p:pic>
      <p:pic>
        <p:nvPicPr>
          <p:cNvPr id="474" name="Google Shape;474;p51"/>
          <p:cNvPicPr preferRelativeResize="0"/>
          <p:nvPr/>
        </p:nvPicPr>
        <p:blipFill>
          <a:blip r:embed="rId3">
            <a:alphaModFix/>
          </a:blip>
          <a:stretch>
            <a:fillRect/>
          </a:stretch>
        </p:blipFill>
        <p:spPr>
          <a:xfrm>
            <a:off x="2697631" y="4591002"/>
            <a:ext cx="2885760" cy="345600"/>
          </a:xfrm>
          <a:prstGeom prst="rect">
            <a:avLst/>
          </a:prstGeom>
          <a:noFill/>
          <a:ln>
            <a:noFill/>
          </a:ln>
        </p:spPr>
      </p:pic>
      <p:sp>
        <p:nvSpPr>
          <p:cNvPr id="475" name="Google Shape;475;p51"/>
          <p:cNvSpPr txBox="1"/>
          <p:nvPr/>
        </p:nvSpPr>
        <p:spPr>
          <a:xfrm>
            <a:off x="2712257" y="4932757"/>
            <a:ext cx="3734113" cy="32818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0     1    2    3			4</a:t>
            </a:r>
            <a:endParaRPr sz="1996">
              <a:latin typeface="Lexend"/>
              <a:ea typeface="Lexend"/>
              <a:cs typeface="Lexend"/>
              <a:sym typeface="Lexend"/>
            </a:endParaRPr>
          </a:p>
        </p:txBody>
      </p:sp>
      <p:pic>
        <p:nvPicPr>
          <p:cNvPr id="476" name="Google Shape;476;p51"/>
          <p:cNvPicPr preferRelativeResize="0"/>
          <p:nvPr/>
        </p:nvPicPr>
        <p:blipFill>
          <a:blip r:embed="rId6">
            <a:alphaModFix/>
          </a:blip>
          <a:stretch>
            <a:fillRect/>
          </a:stretch>
        </p:blipFill>
        <p:spPr>
          <a:xfrm>
            <a:off x="2929006" y="5485332"/>
            <a:ext cx="889920" cy="371520"/>
          </a:xfrm>
          <a:prstGeom prst="rect">
            <a:avLst/>
          </a:prstGeom>
          <a:noFill/>
          <a:ln>
            <a:noFill/>
          </a:ln>
        </p:spPr>
      </p:pic>
      <p:pic>
        <p:nvPicPr>
          <p:cNvPr id="477" name="Google Shape;477;p51"/>
          <p:cNvPicPr preferRelativeResize="0"/>
          <p:nvPr/>
        </p:nvPicPr>
        <p:blipFill>
          <a:blip r:embed="rId7">
            <a:alphaModFix/>
          </a:blip>
          <a:stretch>
            <a:fillRect/>
          </a:stretch>
        </p:blipFill>
        <p:spPr>
          <a:xfrm>
            <a:off x="213836" y="5961053"/>
            <a:ext cx="1546560" cy="259200"/>
          </a:xfrm>
          <a:prstGeom prst="rect">
            <a:avLst/>
          </a:prstGeom>
          <a:noFill/>
          <a:ln>
            <a:noFill/>
          </a:ln>
        </p:spPr>
      </p:pic>
      <p:pic>
        <p:nvPicPr>
          <p:cNvPr id="478" name="Google Shape;478;p51"/>
          <p:cNvPicPr preferRelativeResize="0"/>
          <p:nvPr/>
        </p:nvPicPr>
        <p:blipFill>
          <a:blip r:embed="rId8">
            <a:alphaModFix/>
          </a:blip>
          <a:stretch>
            <a:fillRect/>
          </a:stretch>
        </p:blipFill>
        <p:spPr>
          <a:xfrm>
            <a:off x="2924686" y="5887614"/>
            <a:ext cx="898560" cy="406080"/>
          </a:xfrm>
          <a:prstGeom prst="rect">
            <a:avLst/>
          </a:prstGeom>
          <a:noFill/>
          <a:ln>
            <a:noFill/>
          </a:ln>
        </p:spPr>
      </p:pic>
      <p:pic>
        <p:nvPicPr>
          <p:cNvPr id="479" name="Google Shape;479;p51"/>
          <p:cNvPicPr preferRelativeResize="0"/>
          <p:nvPr/>
        </p:nvPicPr>
        <p:blipFill>
          <a:blip r:embed="rId9">
            <a:alphaModFix/>
          </a:blip>
          <a:stretch>
            <a:fillRect/>
          </a:stretch>
        </p:blipFill>
        <p:spPr>
          <a:xfrm>
            <a:off x="213835" y="6324455"/>
            <a:ext cx="1451520" cy="302400"/>
          </a:xfrm>
          <a:prstGeom prst="rect">
            <a:avLst/>
          </a:prstGeom>
          <a:noFill/>
          <a:ln>
            <a:noFill/>
          </a:ln>
        </p:spPr>
      </p:pic>
      <p:pic>
        <p:nvPicPr>
          <p:cNvPr id="480" name="Google Shape;480;p51"/>
          <p:cNvPicPr preferRelativeResize="0"/>
          <p:nvPr/>
        </p:nvPicPr>
        <p:blipFill>
          <a:blip r:embed="rId10">
            <a:alphaModFix/>
          </a:blip>
          <a:stretch>
            <a:fillRect/>
          </a:stretch>
        </p:blipFill>
        <p:spPr>
          <a:xfrm>
            <a:off x="2928995" y="6294215"/>
            <a:ext cx="1632960" cy="362880"/>
          </a:xfrm>
          <a:prstGeom prst="rect">
            <a:avLst/>
          </a:prstGeom>
          <a:noFill/>
          <a:ln>
            <a:noFill/>
          </a:ln>
        </p:spPr>
      </p:pic>
      <p:cxnSp>
        <p:nvCxnSpPr>
          <p:cNvPr id="481" name="Google Shape;481;p51"/>
          <p:cNvCxnSpPr>
            <a:stCxn id="473" idx="3"/>
            <a:endCxn id="476" idx="1"/>
          </p:cNvCxnSpPr>
          <p:nvPr/>
        </p:nvCxnSpPr>
        <p:spPr>
          <a:xfrm>
            <a:off x="1820886" y="5671092"/>
            <a:ext cx="1108097" cy="0"/>
          </a:xfrm>
          <a:prstGeom prst="straightConnector1">
            <a:avLst/>
          </a:prstGeom>
          <a:noFill/>
          <a:ln w="9525" cap="flat" cmpd="sng">
            <a:solidFill>
              <a:schemeClr val="lt1"/>
            </a:solidFill>
            <a:prstDash val="solid"/>
            <a:round/>
            <a:headEnd type="none" w="med" len="med"/>
            <a:tailEnd type="triangle" w="med" len="med"/>
          </a:ln>
        </p:spPr>
      </p:cxnSp>
      <p:cxnSp>
        <p:nvCxnSpPr>
          <p:cNvPr id="482" name="Google Shape;482;p51"/>
          <p:cNvCxnSpPr>
            <a:stCxn id="477" idx="3"/>
            <a:endCxn id="478" idx="1"/>
          </p:cNvCxnSpPr>
          <p:nvPr/>
        </p:nvCxnSpPr>
        <p:spPr>
          <a:xfrm>
            <a:off x="1760395" y="6090653"/>
            <a:ext cx="1164427" cy="0"/>
          </a:xfrm>
          <a:prstGeom prst="straightConnector1">
            <a:avLst/>
          </a:prstGeom>
          <a:noFill/>
          <a:ln w="9525" cap="flat" cmpd="sng">
            <a:solidFill>
              <a:schemeClr val="lt1"/>
            </a:solidFill>
            <a:prstDash val="solid"/>
            <a:round/>
            <a:headEnd type="none" w="med" len="med"/>
            <a:tailEnd type="triangle" w="med" len="med"/>
          </a:ln>
        </p:spPr>
      </p:cxnSp>
      <p:cxnSp>
        <p:nvCxnSpPr>
          <p:cNvPr id="483" name="Google Shape;483;p51"/>
          <p:cNvCxnSpPr>
            <a:stCxn id="479" idx="3"/>
            <a:endCxn id="480" idx="1"/>
          </p:cNvCxnSpPr>
          <p:nvPr/>
        </p:nvCxnSpPr>
        <p:spPr>
          <a:xfrm>
            <a:off x="1665355" y="6475655"/>
            <a:ext cx="1263753" cy="0"/>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1B692229-E7C9-6CED-1CC8-4E3811A66B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3299CF46-B9D3-6072-7BEA-F5C19B8804C7}"/>
              </a:ext>
            </a:extLst>
          </p:cNvPr>
          <p:cNvPicPr>
            <a:picLocks noChangeAspect="1"/>
          </p:cNvPicPr>
          <p:nvPr/>
        </p:nvPicPr>
        <p:blipFill>
          <a:blip r:embed="rId12"/>
          <a:stretch>
            <a:fillRect/>
          </a:stretch>
        </p:blipFill>
        <p:spPr>
          <a:xfrm>
            <a:off x="8025484" y="5655958"/>
            <a:ext cx="1118516" cy="120204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52"/>
          <p:cNvSpPr txBox="1"/>
          <p:nvPr/>
        </p:nvSpPr>
        <p:spPr>
          <a:xfrm>
            <a:off x="175794" y="113147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To find the length of a list (the number of elements it contains), we simply use the len() function :</a:t>
            </a:r>
            <a:endParaRPr sz="1996">
              <a:latin typeface="Lexend"/>
              <a:ea typeface="Lexend"/>
              <a:cs typeface="Lexend"/>
              <a:sym typeface="Lexend"/>
            </a:endParaRPr>
          </a:p>
        </p:txBody>
      </p:sp>
      <p:sp>
        <p:nvSpPr>
          <p:cNvPr id="491" name="Google Shape;491;p5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Length and Removal</a:t>
            </a:r>
            <a:endParaRPr sz="2721">
              <a:latin typeface="Lexend Black"/>
              <a:ea typeface="Lexend Black"/>
              <a:cs typeface="Lexend Black"/>
              <a:sym typeface="Lexend Black"/>
            </a:endParaRPr>
          </a:p>
        </p:txBody>
      </p:sp>
      <p:pic>
        <p:nvPicPr>
          <p:cNvPr id="492" name="Google Shape;492;p52"/>
          <p:cNvPicPr preferRelativeResize="0"/>
          <p:nvPr/>
        </p:nvPicPr>
        <p:blipFill>
          <a:blip r:embed="rId3">
            <a:alphaModFix/>
          </a:blip>
          <a:stretch>
            <a:fillRect/>
          </a:stretch>
        </p:blipFill>
        <p:spPr>
          <a:xfrm>
            <a:off x="240333" y="1981461"/>
            <a:ext cx="1641600" cy="319680"/>
          </a:xfrm>
          <a:prstGeom prst="rect">
            <a:avLst/>
          </a:prstGeom>
          <a:noFill/>
          <a:ln>
            <a:noFill/>
          </a:ln>
        </p:spPr>
      </p:pic>
      <p:pic>
        <p:nvPicPr>
          <p:cNvPr id="493" name="Google Shape;493;p52"/>
          <p:cNvPicPr preferRelativeResize="0"/>
          <p:nvPr/>
        </p:nvPicPr>
        <p:blipFill>
          <a:blip r:embed="rId4">
            <a:alphaModFix/>
          </a:blip>
          <a:stretch>
            <a:fillRect/>
          </a:stretch>
        </p:blipFill>
        <p:spPr>
          <a:xfrm>
            <a:off x="3379715" y="1981461"/>
            <a:ext cx="250560" cy="302400"/>
          </a:xfrm>
          <a:prstGeom prst="rect">
            <a:avLst/>
          </a:prstGeom>
          <a:noFill/>
          <a:ln>
            <a:noFill/>
          </a:ln>
        </p:spPr>
      </p:pic>
      <p:cxnSp>
        <p:nvCxnSpPr>
          <p:cNvPr id="494" name="Google Shape;494;p52"/>
          <p:cNvCxnSpPr>
            <a:stCxn id="492" idx="3"/>
            <a:endCxn id="493" idx="1"/>
          </p:cNvCxnSpPr>
          <p:nvPr/>
        </p:nvCxnSpPr>
        <p:spPr>
          <a:xfrm rot="10800000" flipH="1">
            <a:off x="1881933" y="2132593"/>
            <a:ext cx="1497781" cy="8708"/>
          </a:xfrm>
          <a:prstGeom prst="straightConnector1">
            <a:avLst/>
          </a:prstGeom>
          <a:noFill/>
          <a:ln w="9525" cap="flat" cmpd="sng">
            <a:solidFill>
              <a:schemeClr val="lt1"/>
            </a:solidFill>
            <a:prstDash val="solid"/>
            <a:round/>
            <a:headEnd type="none" w="med" len="med"/>
            <a:tailEnd type="triangle" w="med" len="med"/>
          </a:ln>
        </p:spPr>
      </p:cxnSp>
      <p:sp>
        <p:nvSpPr>
          <p:cNvPr id="495" name="Google Shape;495;p52"/>
          <p:cNvSpPr txBox="1"/>
          <p:nvPr/>
        </p:nvSpPr>
        <p:spPr>
          <a:xfrm>
            <a:off x="175794" y="237563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remove an item from a list by specifying the element we want to remove, and using </a:t>
            </a:r>
            <a:r>
              <a:rPr lang="en-GB" sz="1996" i="1">
                <a:latin typeface="Lexend"/>
                <a:ea typeface="Lexend"/>
                <a:cs typeface="Lexend"/>
                <a:sym typeface="Lexend"/>
              </a:rPr>
              <a:t>remove</a:t>
            </a:r>
            <a:r>
              <a:rPr lang="en-GB" sz="1996">
                <a:latin typeface="Lexend"/>
                <a:ea typeface="Lexend"/>
                <a:cs typeface="Lexend"/>
                <a:sym typeface="Lexend"/>
              </a:rPr>
              <a:t> :</a:t>
            </a:r>
            <a:endParaRPr sz="1996">
              <a:latin typeface="Lexend"/>
              <a:ea typeface="Lexend"/>
              <a:cs typeface="Lexend"/>
              <a:sym typeface="Lexend"/>
            </a:endParaRPr>
          </a:p>
        </p:txBody>
      </p:sp>
      <p:pic>
        <p:nvPicPr>
          <p:cNvPr id="496" name="Google Shape;496;p52"/>
          <p:cNvPicPr preferRelativeResize="0"/>
          <p:nvPr/>
        </p:nvPicPr>
        <p:blipFill>
          <a:blip r:embed="rId5">
            <a:alphaModFix/>
          </a:blip>
          <a:stretch>
            <a:fillRect/>
          </a:stretch>
        </p:blipFill>
        <p:spPr>
          <a:xfrm>
            <a:off x="240334" y="3214395"/>
            <a:ext cx="3101760" cy="311040"/>
          </a:xfrm>
          <a:prstGeom prst="rect">
            <a:avLst/>
          </a:prstGeom>
          <a:noFill/>
          <a:ln>
            <a:noFill/>
          </a:ln>
        </p:spPr>
      </p:pic>
      <p:sp>
        <p:nvSpPr>
          <p:cNvPr id="497" name="Google Shape;497;p52"/>
          <p:cNvSpPr txBox="1"/>
          <p:nvPr/>
        </p:nvSpPr>
        <p:spPr>
          <a:xfrm>
            <a:off x="175794" y="355067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Or by giving the index of the element we want to remove, and using </a:t>
            </a:r>
            <a:r>
              <a:rPr lang="en-GB" sz="1996" i="1">
                <a:latin typeface="Lexend"/>
                <a:ea typeface="Lexend"/>
                <a:cs typeface="Lexend"/>
                <a:sym typeface="Lexend"/>
              </a:rPr>
              <a:t>pop</a:t>
            </a:r>
            <a:r>
              <a:rPr lang="en-GB" sz="1996">
                <a:latin typeface="Lexend"/>
                <a:ea typeface="Lexend"/>
                <a:cs typeface="Lexend"/>
                <a:sym typeface="Lexend"/>
              </a:rPr>
              <a:t> :</a:t>
            </a:r>
            <a:endParaRPr sz="1996">
              <a:latin typeface="Lexend"/>
              <a:ea typeface="Lexend"/>
              <a:cs typeface="Lexend"/>
              <a:sym typeface="Lexend"/>
            </a:endParaRPr>
          </a:p>
        </p:txBody>
      </p:sp>
      <p:pic>
        <p:nvPicPr>
          <p:cNvPr id="498" name="Google Shape;498;p52"/>
          <p:cNvPicPr preferRelativeResize="0"/>
          <p:nvPr/>
        </p:nvPicPr>
        <p:blipFill>
          <a:blip r:embed="rId6">
            <a:alphaModFix/>
          </a:blip>
          <a:stretch>
            <a:fillRect/>
          </a:stretch>
        </p:blipFill>
        <p:spPr>
          <a:xfrm>
            <a:off x="240333" y="4438690"/>
            <a:ext cx="1918080" cy="285120"/>
          </a:xfrm>
          <a:prstGeom prst="rect">
            <a:avLst/>
          </a:prstGeom>
          <a:noFill/>
          <a:ln>
            <a:noFill/>
          </a:ln>
        </p:spPr>
      </p:pic>
      <p:sp>
        <p:nvSpPr>
          <p:cNvPr id="499" name="Google Shape;499;p52"/>
          <p:cNvSpPr txBox="1"/>
          <p:nvPr/>
        </p:nvSpPr>
        <p:spPr>
          <a:xfrm>
            <a:off x="175794" y="472571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we want to remove the last element from a list, we can just use </a:t>
            </a:r>
            <a:r>
              <a:rPr lang="en-GB" sz="1996" i="1">
                <a:latin typeface="Lexend"/>
                <a:ea typeface="Lexend"/>
                <a:cs typeface="Lexend"/>
                <a:sym typeface="Lexend"/>
              </a:rPr>
              <a:t>pop</a:t>
            </a:r>
            <a:r>
              <a:rPr lang="en-GB" sz="1996">
                <a:latin typeface="Lexend"/>
                <a:ea typeface="Lexend"/>
                <a:cs typeface="Lexend"/>
                <a:sym typeface="Lexend"/>
              </a:rPr>
              <a:t> without specifying an index :</a:t>
            </a:r>
            <a:endParaRPr sz="1996">
              <a:latin typeface="Lexend"/>
              <a:ea typeface="Lexend"/>
              <a:cs typeface="Lexend"/>
              <a:sym typeface="Lexend"/>
            </a:endParaRPr>
          </a:p>
        </p:txBody>
      </p:sp>
      <p:pic>
        <p:nvPicPr>
          <p:cNvPr id="500" name="Google Shape;500;p52"/>
          <p:cNvPicPr preferRelativeResize="0"/>
          <p:nvPr/>
        </p:nvPicPr>
        <p:blipFill>
          <a:blip r:embed="rId7">
            <a:alphaModFix/>
          </a:blip>
          <a:stretch>
            <a:fillRect/>
          </a:stretch>
        </p:blipFill>
        <p:spPr>
          <a:xfrm>
            <a:off x="240334" y="5591075"/>
            <a:ext cx="1753920" cy="29376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3A2243F-424B-301E-88CB-3A30B6A89A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23A715C1-75EC-0244-27EB-EF6994F88916}"/>
              </a:ext>
            </a:extLst>
          </p:cNvPr>
          <p:cNvPicPr>
            <a:picLocks noChangeAspect="1"/>
          </p:cNvPicPr>
          <p:nvPr/>
        </p:nvPicPr>
        <p:blipFill>
          <a:blip r:embed="rId9"/>
          <a:stretch>
            <a:fillRect/>
          </a:stretch>
        </p:blipFill>
        <p:spPr>
          <a:xfrm>
            <a:off x="8025484" y="5655958"/>
            <a:ext cx="1118516" cy="120204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53"/>
          <p:cNvSpPr txBox="1"/>
          <p:nvPr/>
        </p:nvSpPr>
        <p:spPr>
          <a:xfrm>
            <a:off x="175794" y="113147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check whether or not an element exists in a list using conditional logic combined with the </a:t>
            </a:r>
            <a:r>
              <a:rPr lang="en-GB" sz="1996" i="1">
                <a:latin typeface="Lexend"/>
                <a:ea typeface="Lexend"/>
                <a:cs typeface="Lexend"/>
                <a:sym typeface="Lexend"/>
              </a:rPr>
              <a:t>in</a:t>
            </a:r>
            <a:r>
              <a:rPr lang="en-GB" sz="1996">
                <a:latin typeface="Lexend"/>
                <a:ea typeface="Lexend"/>
                <a:cs typeface="Lexend"/>
                <a:sym typeface="Lexend"/>
              </a:rPr>
              <a:t> keyword :</a:t>
            </a:r>
            <a:endParaRPr sz="1996">
              <a:latin typeface="Lexend"/>
              <a:ea typeface="Lexend"/>
              <a:cs typeface="Lexend"/>
              <a:sym typeface="Lexend"/>
            </a:endParaRPr>
          </a:p>
        </p:txBody>
      </p:sp>
      <p:sp>
        <p:nvSpPr>
          <p:cNvPr id="508" name="Google Shape;508;p5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Checking Existence</a:t>
            </a:r>
            <a:endParaRPr sz="2721">
              <a:latin typeface="Lexend Black"/>
              <a:ea typeface="Lexend Black"/>
              <a:cs typeface="Lexend Black"/>
              <a:sym typeface="Lexend Black"/>
            </a:endParaRPr>
          </a:p>
        </p:txBody>
      </p:sp>
      <p:pic>
        <p:nvPicPr>
          <p:cNvPr id="509" name="Google Shape;509;p53"/>
          <p:cNvPicPr preferRelativeResize="0"/>
          <p:nvPr/>
        </p:nvPicPr>
        <p:blipFill>
          <a:blip r:embed="rId3">
            <a:alphaModFix/>
          </a:blip>
          <a:stretch>
            <a:fillRect/>
          </a:stretch>
        </p:blipFill>
        <p:spPr>
          <a:xfrm>
            <a:off x="248837" y="1996835"/>
            <a:ext cx="3680640" cy="691200"/>
          </a:xfrm>
          <a:prstGeom prst="rect">
            <a:avLst/>
          </a:prstGeom>
          <a:noFill/>
          <a:ln>
            <a:noFill/>
          </a:ln>
        </p:spPr>
      </p:pic>
      <p:sp>
        <p:nvSpPr>
          <p:cNvPr id="510" name="Google Shape;510;p53"/>
          <p:cNvSpPr txBox="1"/>
          <p:nvPr/>
        </p:nvSpPr>
        <p:spPr>
          <a:xfrm>
            <a:off x="175794" y="2790355"/>
            <a:ext cx="8840829" cy="806309"/>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Or whether something is </a:t>
            </a:r>
            <a:r>
              <a:rPr lang="en-GB" sz="1996" i="1">
                <a:latin typeface="Lexend"/>
                <a:ea typeface="Lexend"/>
                <a:cs typeface="Lexend"/>
                <a:sym typeface="Lexend"/>
              </a:rPr>
              <a:t>not</a:t>
            </a:r>
            <a:r>
              <a:rPr lang="en-GB" sz="1996">
                <a:latin typeface="Lexend"/>
                <a:ea typeface="Lexend"/>
                <a:cs typeface="Lexend"/>
                <a:sym typeface="Lexend"/>
              </a:rPr>
              <a:t> in a list by additionally using the </a:t>
            </a:r>
            <a:r>
              <a:rPr lang="en-GB" sz="1996" i="1">
                <a:latin typeface="Lexend"/>
                <a:ea typeface="Lexend"/>
                <a:cs typeface="Lexend"/>
                <a:sym typeface="Lexend"/>
              </a:rPr>
              <a:t>not</a:t>
            </a:r>
            <a:r>
              <a:rPr lang="en-GB" sz="1996">
                <a:latin typeface="Lexend"/>
                <a:ea typeface="Lexend"/>
                <a:cs typeface="Lexend"/>
                <a:sym typeface="Lexend"/>
              </a:rPr>
              <a:t> keyword :</a:t>
            </a:r>
            <a:endParaRPr sz="1996">
              <a:latin typeface="Lexend"/>
              <a:ea typeface="Lexend"/>
              <a:cs typeface="Lexend"/>
              <a:sym typeface="Lexend"/>
            </a:endParaRPr>
          </a:p>
        </p:txBody>
      </p:sp>
      <p:pic>
        <p:nvPicPr>
          <p:cNvPr id="511" name="Google Shape;511;p53"/>
          <p:cNvPicPr preferRelativeResize="0"/>
          <p:nvPr/>
        </p:nvPicPr>
        <p:blipFill rotWithShape="1">
          <a:blip r:embed="rId4">
            <a:alphaModFix/>
          </a:blip>
          <a:srcRect t="45352"/>
          <a:stretch/>
        </p:blipFill>
        <p:spPr>
          <a:xfrm>
            <a:off x="248837" y="3628775"/>
            <a:ext cx="3948480" cy="727121"/>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98295B4-63BA-71E8-3527-509F00A8F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346C6490-B66C-32E6-0663-CB32A028234E}"/>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7" name="Google Shape;517;p54"/>
          <p:cNvSpPr txBox="1"/>
          <p:nvPr/>
        </p:nvSpPr>
        <p:spPr>
          <a:xfrm>
            <a:off x="175794" y="1131475"/>
            <a:ext cx="8840829" cy="476220"/>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we want to copy a list, we might be tempted to write this :</a:t>
            </a:r>
            <a:endParaRPr sz="1996">
              <a:latin typeface="Lexend"/>
              <a:ea typeface="Lexend"/>
              <a:cs typeface="Lexend"/>
              <a:sym typeface="Lexend"/>
            </a:endParaRPr>
          </a:p>
        </p:txBody>
      </p:sp>
      <p:sp>
        <p:nvSpPr>
          <p:cNvPr id="519" name="Google Shape;519;p5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Copying</a:t>
            </a:r>
            <a:endParaRPr sz="2721">
              <a:latin typeface="Lexend Black"/>
              <a:ea typeface="Lexend Black"/>
              <a:cs typeface="Lexend Black"/>
              <a:sym typeface="Lexend Black"/>
            </a:endParaRPr>
          </a:p>
        </p:txBody>
      </p:sp>
      <p:pic>
        <p:nvPicPr>
          <p:cNvPr id="520" name="Google Shape;520;p54"/>
          <p:cNvPicPr preferRelativeResize="0"/>
          <p:nvPr/>
        </p:nvPicPr>
        <p:blipFill>
          <a:blip r:embed="rId3">
            <a:alphaModFix/>
          </a:blip>
          <a:stretch>
            <a:fillRect/>
          </a:stretch>
        </p:blipFill>
        <p:spPr>
          <a:xfrm>
            <a:off x="257341" y="1607696"/>
            <a:ext cx="4181760" cy="648000"/>
          </a:xfrm>
          <a:prstGeom prst="rect">
            <a:avLst/>
          </a:prstGeom>
          <a:noFill/>
          <a:ln>
            <a:noFill/>
          </a:ln>
        </p:spPr>
      </p:pic>
      <p:sp>
        <p:nvSpPr>
          <p:cNvPr id="521" name="Google Shape;521;p54"/>
          <p:cNvSpPr txBox="1"/>
          <p:nvPr/>
        </p:nvSpPr>
        <p:spPr>
          <a:xfrm>
            <a:off x="175794" y="2375635"/>
            <a:ext cx="8840829" cy="476220"/>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BUT this won’t work as we think.  What do you think will happen?</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4D6C91FC-52C4-8345-4040-3BB09A10E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480521C0-323C-A362-AAB1-4EEEB978F0E5}"/>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9"/>
          <p:cNvPicPr preferRelativeResize="0"/>
          <p:nvPr/>
        </p:nvPicPr>
        <p:blipFill>
          <a:blip r:embed="rId3">
            <a:alphaModFix/>
          </a:blip>
          <a:stretch>
            <a:fillRect/>
          </a:stretch>
        </p:blipFill>
        <p:spPr>
          <a:xfrm>
            <a:off x="52228" y="1140634"/>
            <a:ext cx="9039524" cy="4466782"/>
          </a:xfrm>
          <a:prstGeom prst="rect">
            <a:avLst/>
          </a:prstGeom>
          <a:noFill/>
          <a:ln>
            <a:noFill/>
          </a:ln>
        </p:spPr>
      </p:pic>
      <p:sp>
        <p:nvSpPr>
          <p:cNvPr id="209" name="Google Shape;209;p29"/>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10" name="Google Shape;210;p29"/>
          <p:cNvSpPr txBox="1"/>
          <p:nvPr/>
        </p:nvSpPr>
        <p:spPr>
          <a:xfrm>
            <a:off x="5366369" y="2630538"/>
            <a:ext cx="3643877" cy="1362407"/>
          </a:xfrm>
          <a:prstGeom prst="rect">
            <a:avLst/>
          </a:prstGeom>
          <a:noFill/>
          <a:ln>
            <a:noFill/>
          </a:ln>
        </p:spPr>
        <p:txBody>
          <a:bodyPr spcFirstLastPara="1" wrap="square" lIns="82939" tIns="82939" rIns="82939" bIns="82939" anchor="t" anchorCtr="0">
            <a:noAutofit/>
          </a:bodyPr>
          <a:lstStyle/>
          <a:p>
            <a:r>
              <a:rPr lang="en-GB" sz="1996">
                <a:solidFill>
                  <a:schemeClr val="lt1"/>
                </a:solidFill>
                <a:latin typeface="Lexend"/>
                <a:ea typeface="Lexend"/>
                <a:cs typeface="Lexend"/>
                <a:sym typeface="Lexend"/>
              </a:rPr>
              <a:t>We can also type code directly into the iPython console and use Shift+Enter to run the code immediately</a:t>
            </a:r>
            <a:endParaRPr sz="1996">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987D137F-C537-C00D-370A-157CDE5D3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463F4E7B-66BA-01BD-F57A-B7A298252B2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5"/>
          <p:cNvSpPr txBox="1"/>
          <p:nvPr/>
        </p:nvSpPr>
        <p:spPr>
          <a:xfrm>
            <a:off x="175794" y="1131475"/>
            <a:ext cx="8840829" cy="1446077"/>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The previous example will create a second reference to the </a:t>
            </a:r>
            <a:r>
              <a:rPr lang="en-GB" sz="1996" i="1" dirty="0">
                <a:latin typeface="Lexend"/>
                <a:ea typeface="Lexend"/>
                <a:cs typeface="Lexend"/>
                <a:sym typeface="Lexend"/>
              </a:rPr>
              <a:t>same list</a:t>
            </a:r>
            <a:r>
              <a:rPr lang="en-GB" sz="1996" dirty="0">
                <a:latin typeface="Lexend"/>
                <a:ea typeface="Lexend"/>
                <a:cs typeface="Lexend"/>
                <a:sym typeface="Lexend"/>
              </a:rPr>
              <a:t>.  In other words, there is still one list, just two different names for it.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To create a copy, we need to use the copy() function of a list object :</a:t>
            </a:r>
            <a:endParaRPr sz="1996" dirty="0">
              <a:latin typeface="Lexend"/>
              <a:ea typeface="Lexend"/>
              <a:cs typeface="Lexend"/>
              <a:sym typeface="Lexend"/>
            </a:endParaRPr>
          </a:p>
        </p:txBody>
      </p:sp>
      <p:sp>
        <p:nvSpPr>
          <p:cNvPr id="529" name="Google Shape;529;p5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Copying</a:t>
            </a:r>
            <a:endParaRPr sz="2721">
              <a:latin typeface="Lexend Black"/>
              <a:ea typeface="Lexend Black"/>
              <a:cs typeface="Lexend Black"/>
              <a:sym typeface="Lexend Black"/>
            </a:endParaRPr>
          </a:p>
        </p:txBody>
      </p:sp>
      <p:pic>
        <p:nvPicPr>
          <p:cNvPr id="530" name="Google Shape;530;p55"/>
          <p:cNvPicPr preferRelativeResize="0"/>
          <p:nvPr/>
        </p:nvPicPr>
        <p:blipFill>
          <a:blip r:embed="rId3">
            <a:alphaModFix/>
          </a:blip>
          <a:stretch>
            <a:fillRect/>
          </a:stretch>
        </p:blipFill>
        <p:spPr>
          <a:xfrm>
            <a:off x="265845" y="2640822"/>
            <a:ext cx="4337280" cy="648000"/>
          </a:xfrm>
          <a:prstGeom prst="rect">
            <a:avLst/>
          </a:prstGeom>
          <a:noFill/>
          <a:ln>
            <a:noFill/>
          </a:ln>
        </p:spPr>
      </p:pic>
      <p:sp>
        <p:nvSpPr>
          <p:cNvPr id="531" name="Google Shape;531;p55"/>
          <p:cNvSpPr txBox="1"/>
          <p:nvPr/>
        </p:nvSpPr>
        <p:spPr>
          <a:xfrm>
            <a:off x="175794" y="3343315"/>
            <a:ext cx="8840829" cy="79950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Now we have two lists, and can work with them independently (ie changes made to one will not affect the other).</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0545960C-BE61-79C2-1940-723733EFB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219BBFC-AC69-6412-D821-97ED0AE37515}"/>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3" name="Picture 2">
            <a:extLst>
              <a:ext uri="{FF2B5EF4-FFF2-40B4-BE49-F238E27FC236}">
                <a16:creationId xmlns:a16="http://schemas.microsoft.com/office/drawing/2014/main" id="{4F1695DE-728E-2430-00E5-1BE1B9EEC7D4}"/>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537" name="Google Shape;537;p56"/>
          <p:cNvSpPr txBox="1"/>
          <p:nvPr/>
        </p:nvSpPr>
        <p:spPr>
          <a:xfrm>
            <a:off x="175794" y="1131475"/>
            <a:ext cx="8840829" cy="256914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Python has a really useful feature called “List Comprehension” that allows us to easily create lists based off of other lists using a single line of code.</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Let’s consider an example. Let’s imagine we have a list of numbers, and we want to set up a second list containing all the numbers of the first list, but doubled.  Here’s one way we could do (without list comprehension) :</a:t>
            </a:r>
            <a:endParaRPr sz="1996">
              <a:latin typeface="Lexend"/>
              <a:ea typeface="Lexend"/>
              <a:cs typeface="Lexend"/>
              <a:sym typeface="Lexend"/>
            </a:endParaRPr>
          </a:p>
        </p:txBody>
      </p:sp>
      <p:sp>
        <p:nvSpPr>
          <p:cNvPr id="539" name="Google Shape;539;p5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 Comprehension</a:t>
            </a:r>
            <a:endParaRPr sz="2721">
              <a:latin typeface="Lexend Black"/>
              <a:ea typeface="Lexend Black"/>
              <a:cs typeface="Lexend Black"/>
              <a:sym typeface="Lexend Black"/>
            </a:endParaRPr>
          </a:p>
        </p:txBody>
      </p:sp>
      <p:pic>
        <p:nvPicPr>
          <p:cNvPr id="540" name="Google Shape;540;p56"/>
          <p:cNvPicPr preferRelativeResize="0"/>
          <p:nvPr/>
        </p:nvPicPr>
        <p:blipFill>
          <a:blip r:embed="rId4">
            <a:alphaModFix/>
          </a:blip>
          <a:stretch>
            <a:fillRect/>
          </a:stretch>
        </p:blipFill>
        <p:spPr>
          <a:xfrm>
            <a:off x="257341" y="3714359"/>
            <a:ext cx="3637440" cy="1658880"/>
          </a:xfrm>
          <a:prstGeom prst="rect">
            <a:avLst/>
          </a:prstGeom>
          <a:noFill/>
          <a:ln>
            <a:noFill/>
          </a:ln>
        </p:spPr>
      </p:pic>
      <p:sp>
        <p:nvSpPr>
          <p:cNvPr id="541" name="Google Shape;541;p56"/>
          <p:cNvSpPr txBox="1"/>
          <p:nvPr/>
        </p:nvSpPr>
        <p:spPr>
          <a:xfrm>
            <a:off x="175794" y="5416915"/>
            <a:ext cx="8840829" cy="77637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But a list comprehension replaces three of the lines of code here to create list_b with a single line of code :</a:t>
            </a:r>
            <a:endParaRPr sz="1996">
              <a:latin typeface="Lexend"/>
              <a:ea typeface="Lexend"/>
              <a:cs typeface="Lexend"/>
              <a:sym typeface="Lexend"/>
            </a:endParaRPr>
          </a:p>
        </p:txBody>
      </p:sp>
      <p:pic>
        <p:nvPicPr>
          <p:cNvPr id="542" name="Google Shape;542;p56"/>
          <p:cNvPicPr preferRelativeResize="0"/>
          <p:nvPr/>
        </p:nvPicPr>
        <p:blipFill>
          <a:blip r:embed="rId5">
            <a:alphaModFix/>
          </a:blip>
          <a:stretch>
            <a:fillRect/>
          </a:stretch>
        </p:blipFill>
        <p:spPr>
          <a:xfrm>
            <a:off x="257341" y="6236967"/>
            <a:ext cx="5343990" cy="38787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8FAEC37F-8F2C-6F02-06FB-4CEB431BA6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3" name="Picture 2">
            <a:extLst>
              <a:ext uri="{FF2B5EF4-FFF2-40B4-BE49-F238E27FC236}">
                <a16:creationId xmlns:a16="http://schemas.microsoft.com/office/drawing/2014/main" id="{2B81C244-FD71-064E-3F4E-2D4CBCB2B8FD}"/>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549" name="Google Shape;549;p5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 Comprehension</a:t>
            </a:r>
            <a:endParaRPr sz="2721">
              <a:latin typeface="Lexend Black"/>
              <a:ea typeface="Lexend Black"/>
              <a:cs typeface="Lexend Black"/>
              <a:sym typeface="Lexend Black"/>
            </a:endParaRPr>
          </a:p>
        </p:txBody>
      </p:sp>
      <p:sp>
        <p:nvSpPr>
          <p:cNvPr id="550" name="Google Shape;550;p57"/>
          <p:cNvSpPr txBox="1"/>
          <p:nvPr/>
        </p:nvSpPr>
        <p:spPr>
          <a:xfrm>
            <a:off x="175794" y="1753555"/>
            <a:ext cx="8840829" cy="200638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You may find it easier to read a list comprehension from the middle.  The above says for each value in list_a, give me back that value doubled and add that as an element to list_b.</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 can also add conditional logic to a list comprehension, so that we only include elements that meet certain criteria :</a:t>
            </a:r>
            <a:endParaRPr sz="1996">
              <a:latin typeface="Lexend"/>
              <a:ea typeface="Lexend"/>
              <a:cs typeface="Lexend"/>
              <a:sym typeface="Lexend"/>
            </a:endParaRPr>
          </a:p>
        </p:txBody>
      </p:sp>
      <p:pic>
        <p:nvPicPr>
          <p:cNvPr id="551" name="Google Shape;551;p57"/>
          <p:cNvPicPr preferRelativeResize="0"/>
          <p:nvPr/>
        </p:nvPicPr>
        <p:blipFill>
          <a:blip r:embed="rId4">
            <a:alphaModFix/>
          </a:blip>
          <a:stretch>
            <a:fillRect/>
          </a:stretch>
        </p:blipFill>
        <p:spPr>
          <a:xfrm>
            <a:off x="1746210" y="1230586"/>
            <a:ext cx="5343990" cy="387870"/>
          </a:xfrm>
          <a:prstGeom prst="rect">
            <a:avLst/>
          </a:prstGeom>
          <a:noFill/>
          <a:ln>
            <a:noFill/>
          </a:ln>
        </p:spPr>
      </p:pic>
      <p:pic>
        <p:nvPicPr>
          <p:cNvPr id="552" name="Google Shape;552;p57"/>
          <p:cNvPicPr preferRelativeResize="0"/>
          <p:nvPr/>
        </p:nvPicPr>
        <p:blipFill>
          <a:blip r:embed="rId5">
            <a:alphaModFix/>
          </a:blip>
          <a:stretch>
            <a:fillRect/>
          </a:stretch>
        </p:blipFill>
        <p:spPr>
          <a:xfrm>
            <a:off x="265868" y="3895028"/>
            <a:ext cx="6428160" cy="691200"/>
          </a:xfrm>
          <a:prstGeom prst="rect">
            <a:avLst/>
          </a:prstGeom>
          <a:noFill/>
          <a:ln>
            <a:noFill/>
          </a:ln>
        </p:spPr>
      </p:pic>
      <p:sp>
        <p:nvSpPr>
          <p:cNvPr id="553" name="Google Shape;553;p57"/>
          <p:cNvSpPr txBox="1"/>
          <p:nvPr/>
        </p:nvSpPr>
        <p:spPr>
          <a:xfrm>
            <a:off x="175794" y="4656595"/>
            <a:ext cx="8840829" cy="79950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What numbers will be in list_b in the example above?</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C2DD7354-748B-BAED-60BF-C8BB381782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59"/>
          <p:cNvSpPr txBox="1"/>
          <p:nvPr/>
        </p:nvSpPr>
        <p:spPr>
          <a:xfrm>
            <a:off x="175794" y="1131475"/>
            <a:ext cx="8840829" cy="2611593"/>
          </a:xfrm>
          <a:prstGeom prst="rect">
            <a:avLst/>
          </a:prstGeom>
          <a:noFill/>
          <a:ln>
            <a:noFill/>
          </a:ln>
        </p:spPr>
        <p:txBody>
          <a:bodyPr spcFirstLastPara="1" wrap="square" lIns="82930" tIns="82930" rIns="82930" bIns="82930" anchor="t" anchorCtr="0">
            <a:noAutofit/>
          </a:bodyPr>
          <a:lstStyle/>
          <a:p>
            <a:r>
              <a:rPr lang="en-GB" sz="1996" i="1">
                <a:latin typeface="Lexend"/>
                <a:ea typeface="Lexend"/>
                <a:cs typeface="Lexend"/>
                <a:sym typeface="Lexend"/>
              </a:rPr>
              <a:t>Dictionaries</a:t>
            </a:r>
            <a:r>
              <a:rPr lang="en-GB" sz="1996">
                <a:latin typeface="Lexend"/>
                <a:ea typeface="Lexend"/>
                <a:cs typeface="Lexend"/>
                <a:sym typeface="Lexend"/>
              </a:rPr>
              <a:t> are another way in which we can store multiple values in Python.  Unlike lists, they are </a:t>
            </a:r>
            <a:r>
              <a:rPr lang="en-GB" sz="1996" i="1">
                <a:latin typeface="Lexend"/>
                <a:ea typeface="Lexend"/>
                <a:cs typeface="Lexend"/>
                <a:sym typeface="Lexend"/>
              </a:rPr>
              <a:t>unordered</a:t>
            </a:r>
            <a:r>
              <a:rPr lang="en-GB" sz="1996">
                <a:latin typeface="Lexend"/>
                <a:ea typeface="Lexend"/>
                <a:cs typeface="Lexend"/>
                <a:sym typeface="Lexend"/>
              </a:rPr>
              <a:t> (the order doesn’t matter), and instead each value is associated with a lookup </a:t>
            </a:r>
            <a:r>
              <a:rPr lang="en-GB" sz="1996" i="1">
                <a:latin typeface="Lexend"/>
                <a:ea typeface="Lexend"/>
                <a:cs typeface="Lexend"/>
                <a:sym typeface="Lexend"/>
              </a:rPr>
              <a:t>key</a:t>
            </a:r>
            <a:r>
              <a:rPr lang="en-GB" sz="1996">
                <a:latin typeface="Lexend"/>
                <a:ea typeface="Lexend"/>
                <a:cs typeface="Lexend"/>
                <a:sym typeface="Lexend"/>
              </a:rPr>
              <a:t>.  This allows us to store values against something that describes that value being stored.  Dictionaries are structured as </a:t>
            </a:r>
            <a:r>
              <a:rPr lang="en-GB" sz="1996" i="1">
                <a:latin typeface="Lexend"/>
                <a:ea typeface="Lexend"/>
                <a:cs typeface="Lexend"/>
                <a:sym typeface="Lexend"/>
              </a:rPr>
              <a:t>key : value </a:t>
            </a:r>
            <a:r>
              <a:rPr lang="en-GB" sz="1996">
                <a:latin typeface="Lexend"/>
                <a:ea typeface="Lexend"/>
                <a:cs typeface="Lexend"/>
                <a:sym typeface="Lexend"/>
              </a:rPr>
              <a:t>pairs.</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Let’s create an example dictionary.  We use curly brackets to denote dictionaries.</a:t>
            </a:r>
            <a:endParaRPr sz="1996">
              <a:latin typeface="Lexend"/>
              <a:ea typeface="Lexend"/>
              <a:cs typeface="Lexend"/>
              <a:sym typeface="Lexend"/>
            </a:endParaRPr>
          </a:p>
        </p:txBody>
      </p:sp>
      <p:sp>
        <p:nvSpPr>
          <p:cNvPr id="570" name="Google Shape;570;p5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Dictionaries</a:t>
            </a:r>
            <a:endParaRPr sz="2721">
              <a:latin typeface="Lexend Black"/>
              <a:ea typeface="Lexend Black"/>
              <a:cs typeface="Lexend Black"/>
              <a:sym typeface="Lexend Black"/>
            </a:endParaRPr>
          </a:p>
        </p:txBody>
      </p:sp>
      <p:pic>
        <p:nvPicPr>
          <p:cNvPr id="571" name="Google Shape;571;p59"/>
          <p:cNvPicPr preferRelativeResize="0"/>
          <p:nvPr/>
        </p:nvPicPr>
        <p:blipFill>
          <a:blip r:embed="rId3">
            <a:alphaModFix/>
          </a:blip>
          <a:stretch>
            <a:fillRect/>
          </a:stretch>
        </p:blipFill>
        <p:spPr>
          <a:xfrm>
            <a:off x="1338928" y="3806337"/>
            <a:ext cx="6514560" cy="127872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420E9ED-F764-6A6C-4313-330E72FBD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F3C6558B-6C5D-EB51-EAD4-13A5BB7E99D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7" name="Google Shape;577;p60"/>
          <p:cNvSpPr txBox="1"/>
          <p:nvPr/>
        </p:nvSpPr>
        <p:spPr>
          <a:xfrm>
            <a:off x="175794" y="1131475"/>
            <a:ext cx="8840829" cy="48465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To refer to a value in a dictionary, we just provide the key :</a:t>
            </a:r>
            <a:endParaRPr sz="1996">
              <a:latin typeface="Lexend"/>
              <a:ea typeface="Lexend"/>
              <a:cs typeface="Lexend"/>
              <a:sym typeface="Lexend"/>
            </a:endParaRPr>
          </a:p>
        </p:txBody>
      </p:sp>
      <p:sp>
        <p:nvSpPr>
          <p:cNvPr id="579" name="Google Shape;579;p6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Dictionaries - Referencing</a:t>
            </a:r>
            <a:endParaRPr sz="2721">
              <a:latin typeface="Lexend Black"/>
              <a:ea typeface="Lexend Black"/>
              <a:cs typeface="Lexend Black"/>
              <a:sym typeface="Lexend Black"/>
            </a:endParaRPr>
          </a:p>
        </p:txBody>
      </p:sp>
      <p:pic>
        <p:nvPicPr>
          <p:cNvPr id="580" name="Google Shape;580;p60"/>
          <p:cNvPicPr preferRelativeResize="0"/>
          <p:nvPr/>
        </p:nvPicPr>
        <p:blipFill>
          <a:blip r:embed="rId3">
            <a:alphaModFix/>
          </a:blip>
          <a:stretch>
            <a:fillRect/>
          </a:stretch>
        </p:blipFill>
        <p:spPr>
          <a:xfrm>
            <a:off x="265845" y="1745868"/>
            <a:ext cx="3913920" cy="319680"/>
          </a:xfrm>
          <a:prstGeom prst="rect">
            <a:avLst/>
          </a:prstGeom>
          <a:noFill/>
          <a:ln>
            <a:noFill/>
          </a:ln>
        </p:spPr>
      </p:pic>
      <p:pic>
        <p:nvPicPr>
          <p:cNvPr id="581" name="Google Shape;581;p60"/>
          <p:cNvPicPr preferRelativeResize="0"/>
          <p:nvPr/>
        </p:nvPicPr>
        <p:blipFill>
          <a:blip r:embed="rId4">
            <a:alphaModFix/>
          </a:blip>
          <a:stretch>
            <a:fillRect/>
          </a:stretch>
        </p:blipFill>
        <p:spPr>
          <a:xfrm>
            <a:off x="6297994" y="1734620"/>
            <a:ext cx="1529280" cy="371520"/>
          </a:xfrm>
          <a:prstGeom prst="rect">
            <a:avLst/>
          </a:prstGeom>
          <a:noFill/>
          <a:ln>
            <a:noFill/>
          </a:ln>
        </p:spPr>
      </p:pic>
      <p:cxnSp>
        <p:nvCxnSpPr>
          <p:cNvPr id="582" name="Google Shape;582;p60"/>
          <p:cNvCxnSpPr>
            <a:stCxn id="580" idx="3"/>
            <a:endCxn id="581" idx="1"/>
          </p:cNvCxnSpPr>
          <p:nvPr/>
        </p:nvCxnSpPr>
        <p:spPr>
          <a:xfrm>
            <a:off x="4179765" y="1905708"/>
            <a:ext cx="2118229" cy="14695"/>
          </a:xfrm>
          <a:prstGeom prst="straightConnector1">
            <a:avLst/>
          </a:prstGeom>
          <a:noFill/>
          <a:ln w="9525" cap="flat" cmpd="sng">
            <a:solidFill>
              <a:schemeClr val="lt1"/>
            </a:solidFill>
            <a:prstDash val="solid"/>
            <a:round/>
            <a:headEnd type="none" w="med" len="med"/>
            <a:tailEnd type="triangle" w="med" len="med"/>
          </a:ln>
        </p:spPr>
      </p:cxnSp>
      <p:pic>
        <p:nvPicPr>
          <p:cNvPr id="583" name="Google Shape;583;p60"/>
          <p:cNvPicPr preferRelativeResize="0"/>
          <p:nvPr/>
        </p:nvPicPr>
        <p:blipFill>
          <a:blip r:embed="rId5">
            <a:alphaModFix/>
          </a:blip>
          <a:stretch>
            <a:fillRect/>
          </a:stretch>
        </p:blipFill>
        <p:spPr>
          <a:xfrm>
            <a:off x="265845" y="2244380"/>
            <a:ext cx="5780160" cy="648000"/>
          </a:xfrm>
          <a:prstGeom prst="rect">
            <a:avLst/>
          </a:prstGeom>
          <a:noFill/>
          <a:ln>
            <a:noFill/>
          </a:ln>
        </p:spPr>
      </p:pic>
      <p:pic>
        <p:nvPicPr>
          <p:cNvPr id="584" name="Google Shape;584;p60"/>
          <p:cNvPicPr preferRelativeResize="0"/>
          <p:nvPr/>
        </p:nvPicPr>
        <p:blipFill>
          <a:blip r:embed="rId6">
            <a:alphaModFix/>
          </a:blip>
          <a:stretch>
            <a:fillRect/>
          </a:stretch>
        </p:blipFill>
        <p:spPr>
          <a:xfrm>
            <a:off x="7335837" y="2408540"/>
            <a:ext cx="1486080" cy="319680"/>
          </a:xfrm>
          <a:prstGeom prst="rect">
            <a:avLst/>
          </a:prstGeom>
          <a:noFill/>
          <a:ln>
            <a:noFill/>
          </a:ln>
        </p:spPr>
      </p:pic>
      <p:cxnSp>
        <p:nvCxnSpPr>
          <p:cNvPr id="585" name="Google Shape;585;p60"/>
          <p:cNvCxnSpPr>
            <a:stCxn id="583" idx="3"/>
            <a:endCxn id="584" idx="1"/>
          </p:cNvCxnSpPr>
          <p:nvPr/>
        </p:nvCxnSpPr>
        <p:spPr>
          <a:xfrm>
            <a:off x="6046005" y="2568380"/>
            <a:ext cx="1289877" cy="0"/>
          </a:xfrm>
          <a:prstGeom prst="straightConnector1">
            <a:avLst/>
          </a:prstGeom>
          <a:noFill/>
          <a:ln w="9525" cap="flat" cmpd="sng">
            <a:solidFill>
              <a:schemeClr val="lt1"/>
            </a:solidFill>
            <a:prstDash val="solid"/>
            <a:round/>
            <a:headEnd type="none" w="med" len="med"/>
            <a:tailEnd type="triangle" w="med" len="med"/>
          </a:ln>
        </p:spPr>
      </p:cxnSp>
      <p:sp>
        <p:nvSpPr>
          <p:cNvPr id="586" name="Google Shape;586;p60"/>
          <p:cNvSpPr txBox="1"/>
          <p:nvPr/>
        </p:nvSpPr>
        <p:spPr>
          <a:xfrm>
            <a:off x="175794" y="2997715"/>
            <a:ext cx="8840829" cy="48465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add new key : value pairs in the same way :</a:t>
            </a:r>
            <a:endParaRPr sz="1996">
              <a:latin typeface="Lexend"/>
              <a:ea typeface="Lexend"/>
              <a:cs typeface="Lexend"/>
              <a:sym typeface="Lexend"/>
            </a:endParaRPr>
          </a:p>
        </p:txBody>
      </p:sp>
      <p:pic>
        <p:nvPicPr>
          <p:cNvPr id="587" name="Google Shape;587;p60"/>
          <p:cNvPicPr preferRelativeResize="0"/>
          <p:nvPr/>
        </p:nvPicPr>
        <p:blipFill>
          <a:blip r:embed="rId7">
            <a:alphaModFix/>
          </a:blip>
          <a:stretch>
            <a:fillRect/>
          </a:stretch>
        </p:blipFill>
        <p:spPr>
          <a:xfrm>
            <a:off x="265845" y="3520628"/>
            <a:ext cx="5840640" cy="336960"/>
          </a:xfrm>
          <a:prstGeom prst="rect">
            <a:avLst/>
          </a:prstGeom>
          <a:noFill/>
          <a:ln>
            <a:noFill/>
          </a:ln>
        </p:spPr>
      </p:pic>
      <p:sp>
        <p:nvSpPr>
          <p:cNvPr id="588" name="Google Shape;588;p60"/>
          <p:cNvSpPr txBox="1"/>
          <p:nvPr/>
        </p:nvSpPr>
        <p:spPr>
          <a:xfrm>
            <a:off x="175794" y="3896275"/>
            <a:ext cx="8840829" cy="48465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And delete ones we don’t need :</a:t>
            </a:r>
            <a:endParaRPr sz="1996">
              <a:latin typeface="Lexend"/>
              <a:ea typeface="Lexend"/>
              <a:cs typeface="Lexend"/>
              <a:sym typeface="Lexend"/>
            </a:endParaRPr>
          </a:p>
        </p:txBody>
      </p:sp>
      <p:pic>
        <p:nvPicPr>
          <p:cNvPr id="589" name="Google Shape;589;p60"/>
          <p:cNvPicPr preferRelativeResize="0"/>
          <p:nvPr/>
        </p:nvPicPr>
        <p:blipFill>
          <a:blip r:embed="rId8">
            <a:alphaModFix/>
          </a:blip>
          <a:stretch>
            <a:fillRect/>
          </a:stretch>
        </p:blipFill>
        <p:spPr>
          <a:xfrm>
            <a:off x="265845" y="4419619"/>
            <a:ext cx="5365440" cy="336960"/>
          </a:xfrm>
          <a:prstGeom prst="rect">
            <a:avLst/>
          </a:prstGeom>
          <a:noFill/>
          <a:ln>
            <a:noFill/>
          </a:ln>
        </p:spPr>
      </p:pic>
      <p:pic>
        <p:nvPicPr>
          <p:cNvPr id="590" name="Google Shape;590;p60"/>
          <p:cNvPicPr preferRelativeResize="0"/>
          <p:nvPr/>
        </p:nvPicPr>
        <p:blipFill>
          <a:blip r:embed="rId9">
            <a:alphaModFix/>
          </a:blip>
          <a:stretch>
            <a:fillRect/>
          </a:stretch>
        </p:blipFill>
        <p:spPr>
          <a:xfrm>
            <a:off x="265845" y="4863955"/>
            <a:ext cx="3222720" cy="139104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0C8410D-E99D-B3A4-369C-C6A4F76442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24F100C-43F3-1EFD-8B1B-8E74123EF020}"/>
              </a:ext>
            </a:extLst>
          </p:cNvPr>
          <p:cNvPicPr>
            <a:picLocks noChangeAspect="1"/>
          </p:cNvPicPr>
          <p:nvPr/>
        </p:nvPicPr>
        <p:blipFill>
          <a:blip r:embed="rId11"/>
          <a:stretch>
            <a:fillRect/>
          </a:stretch>
        </p:blipFill>
        <p:spPr>
          <a:xfrm>
            <a:off x="8025484" y="5655958"/>
            <a:ext cx="1118516" cy="120204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4" name="Google Shape;604;p6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dirty="0">
                <a:latin typeface="Lexend Black"/>
                <a:ea typeface="Lexend Black"/>
                <a:cs typeface="Lexend Black"/>
                <a:sym typeface="Lexend Black"/>
              </a:rPr>
              <a:t>Importing Packages</a:t>
            </a:r>
            <a:endParaRPr sz="3447" dirty="0">
              <a:latin typeface="Lexend Black"/>
              <a:ea typeface="Lexend Black"/>
              <a:cs typeface="Lexend Black"/>
              <a:sym typeface="Lexend Black"/>
            </a:endParaRPr>
          </a:p>
        </p:txBody>
      </p:sp>
      <p:sp>
        <p:nvSpPr>
          <p:cNvPr id="606" name="Google Shape;606;p62"/>
          <p:cNvSpPr txBox="1"/>
          <p:nvPr/>
        </p:nvSpPr>
        <p:spPr>
          <a:xfrm>
            <a:off x="175794" y="1200595"/>
            <a:ext cx="8718644" cy="5427009"/>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One of the huge advantages of Python being the most widely used programming language in the world, is that people have already written lots of useful stuff that we can use ourselves, without needing to reinvent the wheel.  These bits of code are known as </a:t>
            </a:r>
            <a:r>
              <a:rPr lang="en-GB" sz="2177" i="1">
                <a:latin typeface="Lexend"/>
                <a:ea typeface="Lexend"/>
                <a:cs typeface="Lexend"/>
                <a:sym typeface="Lexend"/>
              </a:rPr>
              <a:t>packages </a:t>
            </a:r>
            <a:r>
              <a:rPr lang="en-GB" sz="2177">
                <a:latin typeface="Lexend"/>
                <a:ea typeface="Lexend"/>
                <a:cs typeface="Lexend"/>
                <a:sym typeface="Lexend"/>
              </a:rPr>
              <a:t>(sometimes referred to as </a:t>
            </a:r>
            <a:r>
              <a:rPr lang="en-GB" sz="2177" i="1">
                <a:latin typeface="Lexend"/>
                <a:ea typeface="Lexend"/>
                <a:cs typeface="Lexend"/>
                <a:sym typeface="Lexend"/>
              </a:rPr>
              <a:t>libraries</a:t>
            </a:r>
            <a:r>
              <a:rPr lang="en-GB" sz="2177">
                <a:latin typeface="Lexend"/>
                <a:ea typeface="Lexend"/>
                <a:cs typeface="Lexend"/>
                <a:sym typeface="Lexend"/>
              </a:rPr>
              <a:t>).</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We can </a:t>
            </a:r>
            <a:r>
              <a:rPr lang="en-GB" sz="2177" i="1">
                <a:latin typeface="Lexend"/>
                <a:ea typeface="Lexend"/>
                <a:cs typeface="Lexend"/>
                <a:sym typeface="Lexend"/>
              </a:rPr>
              <a:t>import</a:t>
            </a:r>
            <a:r>
              <a:rPr lang="en-GB" sz="2177">
                <a:latin typeface="Lexend"/>
                <a:ea typeface="Lexend"/>
                <a:cs typeface="Lexend"/>
                <a:sym typeface="Lexend"/>
              </a:rPr>
              <a:t> these libraries into our code (assuming the package is installed), so we can use the stuff they’ve written.  Most of the code you write will include imports of packages.</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We write import statements at the start of our code.  It is also good practice to only import what we actually need (so if there’s a big package, and we only need a bit of it, we should try to import only the bit we want).</a:t>
            </a:r>
            <a:endParaRPr sz="2177">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792BAA22-0B14-529C-96DA-41587390A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2FF466E3-AE94-26DD-96DD-3DCBF06D1EBC}"/>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Google Shape;612;p6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Importing Packages</a:t>
            </a:r>
            <a:endParaRPr sz="3447">
              <a:latin typeface="Lexend Black"/>
              <a:ea typeface="Lexend Black"/>
              <a:cs typeface="Lexend Black"/>
              <a:sym typeface="Lexend Black"/>
            </a:endParaRPr>
          </a:p>
        </p:txBody>
      </p:sp>
      <p:pic>
        <p:nvPicPr>
          <p:cNvPr id="614" name="Google Shape;614;p63"/>
          <p:cNvPicPr preferRelativeResize="0"/>
          <p:nvPr/>
        </p:nvPicPr>
        <p:blipFill>
          <a:blip r:embed="rId3">
            <a:alphaModFix/>
          </a:blip>
          <a:stretch>
            <a:fillRect/>
          </a:stretch>
        </p:blipFill>
        <p:spPr>
          <a:xfrm>
            <a:off x="1453697" y="1266404"/>
            <a:ext cx="5771520" cy="1019520"/>
          </a:xfrm>
          <a:prstGeom prst="rect">
            <a:avLst/>
          </a:prstGeom>
          <a:noFill/>
          <a:ln>
            <a:noFill/>
          </a:ln>
        </p:spPr>
      </p:pic>
      <p:sp>
        <p:nvSpPr>
          <p:cNvPr id="615" name="Google Shape;615;p63"/>
          <p:cNvSpPr txBox="1"/>
          <p:nvPr/>
        </p:nvSpPr>
        <p:spPr>
          <a:xfrm>
            <a:off x="1032741" y="1218147"/>
            <a:ext cx="354308" cy="1123608"/>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1</a:t>
            </a:r>
            <a:endParaRPr sz="2177">
              <a:latin typeface="Lexend"/>
              <a:ea typeface="Lexend"/>
              <a:cs typeface="Lexend"/>
              <a:sym typeface="Lexend"/>
            </a:endParaRPr>
          </a:p>
          <a:p>
            <a:r>
              <a:rPr lang="en-GB" sz="2177">
                <a:latin typeface="Lexend"/>
                <a:ea typeface="Lexend"/>
                <a:cs typeface="Lexend"/>
                <a:sym typeface="Lexend"/>
              </a:rPr>
              <a:t>2</a:t>
            </a:r>
            <a:endParaRPr sz="2177">
              <a:latin typeface="Lexend"/>
              <a:ea typeface="Lexend"/>
              <a:cs typeface="Lexend"/>
              <a:sym typeface="Lexend"/>
            </a:endParaRPr>
          </a:p>
          <a:p>
            <a:r>
              <a:rPr lang="en-GB" sz="2177">
                <a:latin typeface="Lexend"/>
                <a:ea typeface="Lexend"/>
                <a:cs typeface="Lexend"/>
                <a:sym typeface="Lexend"/>
              </a:rPr>
              <a:t>3</a:t>
            </a:r>
            <a:endParaRPr sz="2177">
              <a:latin typeface="Lexend"/>
              <a:ea typeface="Lexend"/>
              <a:cs typeface="Lexend"/>
              <a:sym typeface="Lexend"/>
            </a:endParaRPr>
          </a:p>
        </p:txBody>
      </p:sp>
      <p:sp>
        <p:nvSpPr>
          <p:cNvPr id="616" name="Google Shape;616;p63"/>
          <p:cNvSpPr txBox="1"/>
          <p:nvPr/>
        </p:nvSpPr>
        <p:spPr>
          <a:xfrm>
            <a:off x="175794" y="2513875"/>
            <a:ext cx="8718644" cy="2644248"/>
          </a:xfrm>
          <a:prstGeom prst="rect">
            <a:avLst/>
          </a:prstGeom>
          <a:noFill/>
          <a:ln>
            <a:noFill/>
          </a:ln>
        </p:spPr>
        <p:txBody>
          <a:bodyPr spcFirstLastPara="1" wrap="square" lIns="82930" tIns="82930" rIns="82930" bIns="82930" anchor="t" anchorCtr="0">
            <a:noAutofit/>
          </a:bodyPr>
          <a:lstStyle/>
          <a:p>
            <a:r>
              <a:rPr lang="en-GB" sz="2177" dirty="0">
                <a:latin typeface="Lexend"/>
                <a:ea typeface="Lexend"/>
                <a:cs typeface="Lexend"/>
                <a:sym typeface="Lexend"/>
              </a:rPr>
              <a:t>1 : this says import the package named </a:t>
            </a:r>
            <a:r>
              <a:rPr lang="en-GB" sz="2177" i="1" dirty="0">
                <a:latin typeface="Lexend"/>
                <a:ea typeface="Lexend"/>
                <a:cs typeface="Lexend"/>
                <a:sym typeface="Lexend"/>
              </a:rPr>
              <a:t>string</a:t>
            </a:r>
            <a:endParaRPr sz="2177" dirty="0">
              <a:latin typeface="Lexend"/>
              <a:ea typeface="Lexend"/>
              <a:cs typeface="Lexend"/>
              <a:sym typeface="Lexend"/>
            </a:endParaRPr>
          </a:p>
          <a:p>
            <a:r>
              <a:rPr lang="en-GB" sz="2177" dirty="0">
                <a:latin typeface="Lexend"/>
                <a:ea typeface="Lexend"/>
                <a:cs typeface="Lexend"/>
                <a:sym typeface="Lexend"/>
              </a:rPr>
              <a:t>2 : this says import the </a:t>
            </a:r>
            <a:r>
              <a:rPr lang="en-GB" sz="2177" i="1" dirty="0" err="1">
                <a:latin typeface="Lexend"/>
                <a:ea typeface="Lexend"/>
                <a:cs typeface="Lexend"/>
                <a:sym typeface="Lexend"/>
              </a:rPr>
              <a:t>pyplot</a:t>
            </a:r>
            <a:r>
              <a:rPr lang="en-GB" sz="2177" i="1" dirty="0">
                <a:latin typeface="Lexend"/>
                <a:ea typeface="Lexend"/>
                <a:cs typeface="Lexend"/>
                <a:sym typeface="Lexend"/>
              </a:rPr>
              <a:t> </a:t>
            </a:r>
            <a:r>
              <a:rPr lang="en-GB" sz="2177" dirty="0">
                <a:latin typeface="Lexend"/>
                <a:ea typeface="Lexend"/>
                <a:cs typeface="Lexend"/>
                <a:sym typeface="Lexend"/>
              </a:rPr>
              <a:t>bit of code from the </a:t>
            </a:r>
            <a:r>
              <a:rPr lang="en-GB" sz="2177" i="1" dirty="0">
                <a:latin typeface="Lexend"/>
                <a:ea typeface="Lexend"/>
                <a:cs typeface="Lexend"/>
                <a:sym typeface="Lexend"/>
              </a:rPr>
              <a:t>matplotlib</a:t>
            </a:r>
            <a:r>
              <a:rPr lang="en-GB" sz="2177" dirty="0">
                <a:latin typeface="Lexend"/>
                <a:ea typeface="Lexend"/>
                <a:cs typeface="Lexend"/>
                <a:sym typeface="Lexend"/>
              </a:rPr>
              <a:t> package, and henceforth I shall refer to it as </a:t>
            </a:r>
            <a:r>
              <a:rPr lang="en-GB" sz="2177" i="1" dirty="0" err="1">
                <a:latin typeface="Lexend"/>
                <a:ea typeface="Lexend"/>
                <a:cs typeface="Lexend"/>
                <a:sym typeface="Lexend"/>
              </a:rPr>
              <a:t>plt</a:t>
            </a:r>
            <a:r>
              <a:rPr lang="en-GB" sz="2177" i="1" dirty="0">
                <a:latin typeface="Lexend"/>
                <a:ea typeface="Lexend"/>
                <a:cs typeface="Lexend"/>
                <a:sym typeface="Lexend"/>
              </a:rPr>
              <a:t> </a:t>
            </a:r>
            <a:r>
              <a:rPr lang="en-GB" sz="2177" dirty="0">
                <a:latin typeface="Lexend"/>
                <a:ea typeface="Lexend"/>
                <a:cs typeface="Lexend"/>
                <a:sym typeface="Lexend"/>
              </a:rPr>
              <a:t>(this is known as an </a:t>
            </a:r>
            <a:r>
              <a:rPr lang="en-GB" sz="2177" i="1" dirty="0">
                <a:latin typeface="Lexend"/>
                <a:ea typeface="Lexend"/>
                <a:cs typeface="Lexend"/>
                <a:sym typeface="Lexend"/>
              </a:rPr>
              <a:t>alias</a:t>
            </a:r>
            <a:r>
              <a:rPr lang="en-GB" sz="2177" dirty="0">
                <a:latin typeface="Lexend"/>
                <a:ea typeface="Lexend"/>
                <a:cs typeface="Lexend"/>
                <a:sym typeface="Lexend"/>
              </a:rPr>
              <a:t>)</a:t>
            </a:r>
            <a:endParaRPr sz="2177" dirty="0">
              <a:latin typeface="Lexend"/>
              <a:ea typeface="Lexend"/>
              <a:cs typeface="Lexend"/>
              <a:sym typeface="Lexend"/>
            </a:endParaRPr>
          </a:p>
          <a:p>
            <a:r>
              <a:rPr lang="en-GB" sz="2177" dirty="0">
                <a:latin typeface="Lexend"/>
                <a:ea typeface="Lexend"/>
                <a:cs typeface="Lexend"/>
                <a:sym typeface="Lexend"/>
              </a:rPr>
              <a:t>3 : this says from the </a:t>
            </a:r>
            <a:r>
              <a:rPr lang="en-GB" sz="2177" i="1" dirty="0" err="1">
                <a:latin typeface="Lexend"/>
                <a:ea typeface="Lexend"/>
                <a:cs typeface="Lexend"/>
                <a:sym typeface="Lexend"/>
              </a:rPr>
              <a:t>wordcloud</a:t>
            </a:r>
            <a:r>
              <a:rPr lang="en-GB" sz="2177" dirty="0">
                <a:latin typeface="Lexend"/>
                <a:ea typeface="Lexend"/>
                <a:cs typeface="Lexend"/>
                <a:sym typeface="Lexend"/>
              </a:rPr>
              <a:t> package import the concept of a </a:t>
            </a:r>
            <a:r>
              <a:rPr lang="en-GB" sz="2177" dirty="0" err="1">
                <a:latin typeface="Lexend"/>
                <a:ea typeface="Lexend"/>
                <a:cs typeface="Lexend"/>
                <a:sym typeface="Lexend"/>
              </a:rPr>
              <a:t>WordCloud</a:t>
            </a:r>
            <a:r>
              <a:rPr lang="en-GB" sz="2177" dirty="0">
                <a:latin typeface="Lexend"/>
                <a:ea typeface="Lexend"/>
                <a:cs typeface="Lexend"/>
                <a:sym typeface="Lexend"/>
              </a:rPr>
              <a:t>, as well as a list of </a:t>
            </a:r>
            <a:r>
              <a:rPr lang="en-GB" sz="2177" dirty="0" err="1">
                <a:latin typeface="Lexend"/>
                <a:ea typeface="Lexend"/>
                <a:cs typeface="Lexend"/>
                <a:sym typeface="Lexend"/>
              </a:rPr>
              <a:t>Stopwords</a:t>
            </a:r>
            <a:endParaRPr sz="2177"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6C26DDAB-D7BE-24B9-48A6-835C1792F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6EA13FC6-B2B1-5DF7-02F9-731CFA3EAC22}"/>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Google Shape;622;p6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The Random Library</a:t>
            </a:r>
            <a:endParaRPr sz="3447">
              <a:latin typeface="Lexend Black"/>
              <a:ea typeface="Lexend Black"/>
              <a:cs typeface="Lexend Black"/>
              <a:sym typeface="Lexend Black"/>
            </a:endParaRPr>
          </a:p>
        </p:txBody>
      </p:sp>
      <p:sp>
        <p:nvSpPr>
          <p:cNvPr id="624" name="Google Shape;624;p64"/>
          <p:cNvSpPr txBox="1"/>
          <p:nvPr/>
        </p:nvSpPr>
        <p:spPr>
          <a:xfrm>
            <a:off x="175794" y="1200595"/>
            <a:ext cx="8718644" cy="2431446"/>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Python’s </a:t>
            </a:r>
            <a:r>
              <a:rPr lang="en-GB" sz="2177" i="1">
                <a:latin typeface="Lexend"/>
                <a:ea typeface="Lexend"/>
                <a:cs typeface="Lexend"/>
                <a:sym typeface="Lexend"/>
              </a:rPr>
              <a:t>random</a:t>
            </a:r>
            <a:r>
              <a:rPr lang="en-GB" sz="2177">
                <a:latin typeface="Lexend"/>
                <a:ea typeface="Lexend"/>
                <a:cs typeface="Lexend"/>
                <a:sym typeface="Lexend"/>
              </a:rPr>
              <a:t> library contains a number of functions that allow us to generate random numbers.  This is useful in modelling, because we’re going to need random numbers if we’re to build </a:t>
            </a:r>
            <a:r>
              <a:rPr lang="en-GB" sz="2177" i="1">
                <a:latin typeface="Lexend"/>
                <a:ea typeface="Lexend"/>
                <a:cs typeface="Lexend"/>
                <a:sym typeface="Lexend"/>
              </a:rPr>
              <a:t>stochastic models</a:t>
            </a:r>
            <a:r>
              <a:rPr lang="en-GB" sz="2177">
                <a:latin typeface="Lexend"/>
                <a:ea typeface="Lexend"/>
                <a:cs typeface="Lexend"/>
                <a:sym typeface="Lexend"/>
              </a:rPr>
              <a:t>.</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Remember we talked about probability distributions in session 1B?</a:t>
            </a:r>
            <a:endParaRPr sz="2177">
              <a:latin typeface="Lexend"/>
              <a:ea typeface="Lexend"/>
              <a:cs typeface="Lexend"/>
              <a:sym typeface="Lexend"/>
            </a:endParaRPr>
          </a:p>
        </p:txBody>
      </p:sp>
      <p:pic>
        <p:nvPicPr>
          <p:cNvPr id="625" name="Google Shape;625;p64"/>
          <p:cNvPicPr preferRelativeResize="0"/>
          <p:nvPr/>
        </p:nvPicPr>
        <p:blipFill>
          <a:blip r:embed="rId3">
            <a:alphaModFix/>
          </a:blip>
          <a:stretch>
            <a:fillRect/>
          </a:stretch>
        </p:blipFill>
        <p:spPr>
          <a:xfrm>
            <a:off x="1818664" y="3354427"/>
            <a:ext cx="5432904" cy="3435726"/>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B8E6B25-4EE9-58CF-333F-1FE693ECE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060DF9F8-6171-0DD5-C2A7-7FCED6489CF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69147526-45A7-B860-1EC8-58DC5C2DC92E}"/>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631" name="Google Shape;631;p6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The Random Library</a:t>
            </a:r>
            <a:endParaRPr sz="3447">
              <a:latin typeface="Lexend Black"/>
              <a:ea typeface="Lexend Black"/>
              <a:cs typeface="Lexend Black"/>
              <a:sym typeface="Lexend Black"/>
            </a:endParaRPr>
          </a:p>
        </p:txBody>
      </p:sp>
      <p:sp>
        <p:nvSpPr>
          <p:cNvPr id="633" name="Google Shape;633;p65"/>
          <p:cNvSpPr txBox="1"/>
          <p:nvPr/>
        </p:nvSpPr>
        <p:spPr>
          <a:xfrm>
            <a:off x="175794" y="1200595"/>
            <a:ext cx="8718644" cy="1149732"/>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To import the random library, we use the following at the start of our code (we don’t need to install random, as it comes with the Anaconda distribution of Python) :</a:t>
            </a:r>
            <a:endParaRPr sz="2177">
              <a:latin typeface="Lexend"/>
              <a:ea typeface="Lexend"/>
              <a:cs typeface="Lexend"/>
              <a:sym typeface="Lexend"/>
            </a:endParaRPr>
          </a:p>
        </p:txBody>
      </p:sp>
      <p:pic>
        <p:nvPicPr>
          <p:cNvPr id="634" name="Google Shape;634;p65"/>
          <p:cNvPicPr preferRelativeResize="0"/>
          <p:nvPr/>
        </p:nvPicPr>
        <p:blipFill>
          <a:blip r:embed="rId4">
            <a:alphaModFix/>
          </a:blip>
          <a:stretch>
            <a:fillRect/>
          </a:stretch>
        </p:blipFill>
        <p:spPr>
          <a:xfrm>
            <a:off x="257047" y="2409968"/>
            <a:ext cx="1823040" cy="328320"/>
          </a:xfrm>
          <a:prstGeom prst="rect">
            <a:avLst/>
          </a:prstGeom>
          <a:noFill/>
          <a:ln>
            <a:noFill/>
          </a:ln>
        </p:spPr>
      </p:pic>
      <p:sp>
        <p:nvSpPr>
          <p:cNvPr id="635" name="Google Shape;635;p65"/>
          <p:cNvSpPr txBox="1"/>
          <p:nvPr/>
        </p:nvSpPr>
        <p:spPr>
          <a:xfrm>
            <a:off x="175794" y="2790355"/>
            <a:ext cx="8718644" cy="511869"/>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Let’s have a look at just a few of the things we can do with it :</a:t>
            </a:r>
            <a:endParaRPr sz="2177">
              <a:latin typeface="Lexend"/>
              <a:ea typeface="Lexend"/>
              <a:cs typeface="Lexend"/>
              <a:sym typeface="Lexend"/>
            </a:endParaRPr>
          </a:p>
        </p:txBody>
      </p:sp>
      <p:pic>
        <p:nvPicPr>
          <p:cNvPr id="636" name="Google Shape;636;p65"/>
          <p:cNvPicPr preferRelativeResize="0"/>
          <p:nvPr/>
        </p:nvPicPr>
        <p:blipFill>
          <a:blip r:embed="rId5">
            <a:alphaModFix/>
          </a:blip>
          <a:stretch>
            <a:fillRect/>
          </a:stretch>
        </p:blipFill>
        <p:spPr>
          <a:xfrm>
            <a:off x="138241" y="3371344"/>
            <a:ext cx="8867518" cy="277981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80431E9-150F-064B-583E-F53CF3886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465024-36D9-6010-5033-008C40CC29C2}"/>
              </a:ext>
            </a:extLst>
          </p:cNvPr>
          <p:cNvSpPr/>
          <p:nvPr/>
        </p:nvSpPr>
        <p:spPr>
          <a:xfrm>
            <a:off x="3124392" y="2967335"/>
            <a:ext cx="2895216" cy="923330"/>
          </a:xfrm>
          <a:prstGeom prst="rect">
            <a:avLst/>
          </a:prstGeom>
          <a:noFill/>
        </p:spPr>
        <p:txBody>
          <a:bodyPr wrap="none" lIns="91440" tIns="45720" rIns="91440" bIns="45720">
            <a:spAutoFit/>
          </a:bodyPr>
          <a:lstStyle/>
          <a:p>
            <a:pPr algn="ctr"/>
            <a:r>
              <a:rPr lang="en-GB" sz="5400" b="0" cap="none" spc="0" dirty="0">
                <a:ln w="0"/>
                <a:solidFill>
                  <a:schemeClr val="accent1"/>
                </a:solidFill>
                <a:effectLst>
                  <a:outerShdw blurRad="38100" dist="25400" dir="5400000" algn="ctr" rotWithShape="0">
                    <a:srgbClr val="6E747A">
                      <a:alpha val="43000"/>
                    </a:srgbClr>
                  </a:outerShdw>
                </a:effectLst>
              </a:rPr>
              <a:t>Tea Break</a:t>
            </a:r>
          </a:p>
        </p:txBody>
      </p:sp>
      <p:pic>
        <p:nvPicPr>
          <p:cNvPr id="7" name="Picture 6">
            <a:extLst>
              <a:ext uri="{FF2B5EF4-FFF2-40B4-BE49-F238E27FC236}">
                <a16:creationId xmlns:a16="http://schemas.microsoft.com/office/drawing/2014/main" id="{9DB0D737-143A-86F7-35B8-37A2BC1BCE15}"/>
              </a:ext>
            </a:extLst>
          </p:cNvPr>
          <p:cNvPicPr>
            <a:picLocks noChangeAspect="1"/>
          </p:cNvPicPr>
          <p:nvPr/>
        </p:nvPicPr>
        <p:blipFill>
          <a:blip r:embed="rId2"/>
          <a:stretch>
            <a:fillRect/>
          </a:stretch>
        </p:blipFill>
        <p:spPr>
          <a:xfrm>
            <a:off x="8025484" y="5655958"/>
            <a:ext cx="1118516" cy="1202042"/>
          </a:xfrm>
          <a:prstGeom prst="rect">
            <a:avLst/>
          </a:prstGeom>
        </p:spPr>
      </p:pic>
      <p:pic>
        <p:nvPicPr>
          <p:cNvPr id="8" name="Picture 7" descr="A logo with black text&#10;&#10;Description automatically generated">
            <a:extLst>
              <a:ext uri="{FF2B5EF4-FFF2-40B4-BE49-F238E27FC236}">
                <a16:creationId xmlns:a16="http://schemas.microsoft.com/office/drawing/2014/main" id="{63719FB2-F075-A92D-F4D9-17388029A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extLst>
      <p:ext uri="{BB962C8B-B14F-4D97-AF65-F5344CB8AC3E}">
        <p14:creationId xmlns:p14="http://schemas.microsoft.com/office/powerpoint/2010/main" val="198186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3" name="Picture 2">
            <a:extLst>
              <a:ext uri="{FF2B5EF4-FFF2-40B4-BE49-F238E27FC236}">
                <a16:creationId xmlns:a16="http://schemas.microsoft.com/office/drawing/2014/main" id="{35230764-CA3B-C55E-AE0E-9A7122C5ED02}"/>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216" name="Google Shape;216;p30"/>
          <p:cNvPicPr preferRelativeResize="0"/>
          <p:nvPr/>
        </p:nvPicPr>
        <p:blipFill>
          <a:blip r:embed="rId4">
            <a:alphaModFix/>
          </a:blip>
          <a:stretch>
            <a:fillRect/>
          </a:stretch>
        </p:blipFill>
        <p:spPr>
          <a:xfrm>
            <a:off x="52228" y="1140633"/>
            <a:ext cx="9039524" cy="5065487"/>
          </a:xfrm>
          <a:prstGeom prst="rect">
            <a:avLst/>
          </a:prstGeom>
          <a:noFill/>
          <a:ln>
            <a:noFill/>
          </a:ln>
        </p:spPr>
      </p:pic>
      <p:sp>
        <p:nvSpPr>
          <p:cNvPr id="218" name="Google Shape;218;p30"/>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19" name="Google Shape;219;p30"/>
          <p:cNvSpPr txBox="1"/>
          <p:nvPr/>
        </p:nvSpPr>
        <p:spPr>
          <a:xfrm>
            <a:off x="4311956" y="4041442"/>
            <a:ext cx="4716711" cy="2256978"/>
          </a:xfrm>
          <a:prstGeom prst="rect">
            <a:avLst/>
          </a:prstGeom>
          <a:noFill/>
          <a:ln>
            <a:noFill/>
          </a:ln>
        </p:spPr>
        <p:txBody>
          <a:bodyPr spcFirstLastPara="1" wrap="square" lIns="82939" tIns="82939" rIns="82939" bIns="82939" anchor="t" anchorCtr="0">
            <a:noAutofit/>
          </a:bodyPr>
          <a:lstStyle/>
          <a:p>
            <a:r>
              <a:rPr lang="en-GB" sz="1996" dirty="0">
                <a:solidFill>
                  <a:schemeClr val="lt1"/>
                </a:solidFill>
                <a:latin typeface="Lexend"/>
                <a:ea typeface="Lexend"/>
                <a:cs typeface="Lexend"/>
                <a:sym typeface="Lexend"/>
              </a:rPr>
              <a:t>This bottom pane has different tabs that are useful to us.  It may not appear by default - use View &gt; Terminal to bring it up.  The default tab is Terminal - this allows us to interact with the OS using command line instructions.</a:t>
            </a:r>
            <a:endParaRPr sz="1996"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84EF3435-B11F-6289-F806-3675B2E22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3" name="Picture 2">
            <a:extLst>
              <a:ext uri="{FF2B5EF4-FFF2-40B4-BE49-F238E27FC236}">
                <a16:creationId xmlns:a16="http://schemas.microsoft.com/office/drawing/2014/main" id="{AE19BBCC-1443-F26C-4E11-0A48CDDF744C}"/>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650" name="Google Shape;650;p6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dirty="0">
                <a:latin typeface="Lexend Black"/>
                <a:ea typeface="Lexend Black"/>
                <a:cs typeface="Lexend Black"/>
                <a:sym typeface="Lexend Black"/>
              </a:rPr>
              <a:t>Exercise 3</a:t>
            </a:r>
            <a:endParaRPr sz="3447" dirty="0">
              <a:latin typeface="Lexend Black"/>
              <a:ea typeface="Lexend Black"/>
              <a:cs typeface="Lexend Black"/>
              <a:sym typeface="Lexend Black"/>
            </a:endParaRPr>
          </a:p>
        </p:txBody>
      </p:sp>
      <p:sp>
        <p:nvSpPr>
          <p:cNvPr id="652" name="Google Shape;652;p67"/>
          <p:cNvSpPr txBox="1"/>
          <p:nvPr/>
        </p:nvSpPr>
        <p:spPr>
          <a:xfrm>
            <a:off x="175794" y="1200595"/>
            <a:ext cx="8718644" cy="5427009"/>
          </a:xfrm>
          <a:prstGeom prst="rect">
            <a:avLst/>
          </a:prstGeom>
          <a:noFill/>
          <a:ln>
            <a:noFill/>
          </a:ln>
        </p:spPr>
        <p:txBody>
          <a:bodyPr spcFirstLastPara="1" wrap="square" lIns="82930" tIns="82930" rIns="82930" bIns="82930" anchor="t" anchorCtr="0">
            <a:noAutofit/>
          </a:bodyPr>
          <a:lstStyle/>
          <a:p>
            <a:r>
              <a:rPr lang="en-GB" sz="1814" dirty="0">
                <a:latin typeface="Lexend"/>
                <a:ea typeface="Lexend"/>
                <a:cs typeface="Lexend"/>
                <a:sym typeface="Lexend"/>
              </a:rPr>
              <a:t>Today, you’ve learned the following Python concepts :</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Printing to the display</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Variables and casting</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User inputs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Comments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Mathematical operators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Conditional Logic</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For and While Loops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Working with Lists and List Comprehension</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Dictionaries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Libraries / Packages and Imports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The Random Library</a:t>
            </a:r>
            <a:endParaRPr sz="1814" dirty="0">
              <a:latin typeface="Lexend"/>
              <a:ea typeface="Lexend"/>
              <a:cs typeface="Lexend"/>
              <a:sym typeface="Lexend"/>
            </a:endParaRPr>
          </a:p>
          <a:p>
            <a:endParaRPr sz="1814" dirty="0">
              <a:latin typeface="Lexend"/>
              <a:ea typeface="Lexend"/>
              <a:cs typeface="Lexend"/>
              <a:sym typeface="Lexend"/>
            </a:endParaRPr>
          </a:p>
          <a:p>
            <a:r>
              <a:rPr lang="en-GB" sz="1814" dirty="0">
                <a:latin typeface="Lexend"/>
                <a:ea typeface="Lexend"/>
                <a:cs typeface="Lexend"/>
                <a:sym typeface="Lexend"/>
              </a:rPr>
              <a:t>Your task now, in your groups, is to design and build a computer program that uses some or all of the concepts you’ve learned about today.  Your program can do anything you like - be as creative as possible!  You have 1 hour to design and build your program.  </a:t>
            </a:r>
          </a:p>
          <a:p>
            <a:endParaRPr lang="en-GB" sz="1814" dirty="0">
              <a:latin typeface="Lexend"/>
              <a:ea typeface="Lexend"/>
              <a:cs typeface="Lexend"/>
              <a:sym typeface="Lexend"/>
            </a:endParaRPr>
          </a:p>
          <a:p>
            <a:r>
              <a:rPr lang="en-GB" sz="1814" dirty="0">
                <a:latin typeface="Lexend"/>
                <a:ea typeface="Lexend"/>
                <a:cs typeface="Lexend"/>
                <a:sym typeface="Lexend"/>
              </a:rPr>
              <a:t>At the end, each group will have 2 minutes to present their program. </a:t>
            </a:r>
            <a:endParaRPr sz="1814"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704158BC-6F20-AF59-A0C9-FD0837ADA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3" name="Picture 2">
            <a:extLst>
              <a:ext uri="{FF2B5EF4-FFF2-40B4-BE49-F238E27FC236}">
                <a16:creationId xmlns:a16="http://schemas.microsoft.com/office/drawing/2014/main" id="{24B4409C-65E6-4340-20F6-9CC3C5748BDB}"/>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225" name="Google Shape;225;p31"/>
          <p:cNvPicPr preferRelativeResize="0"/>
          <p:nvPr/>
        </p:nvPicPr>
        <p:blipFill>
          <a:blip r:embed="rId4">
            <a:alphaModFix/>
          </a:blip>
          <a:stretch>
            <a:fillRect/>
          </a:stretch>
        </p:blipFill>
        <p:spPr>
          <a:xfrm>
            <a:off x="35383" y="1154459"/>
            <a:ext cx="9064991" cy="4581200"/>
          </a:xfrm>
          <a:prstGeom prst="rect">
            <a:avLst/>
          </a:prstGeom>
          <a:noFill/>
          <a:ln>
            <a:noFill/>
          </a:ln>
        </p:spPr>
      </p:pic>
      <p:sp>
        <p:nvSpPr>
          <p:cNvPr id="227" name="Google Shape;227;p31"/>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28" name="Google Shape;228;p31"/>
          <p:cNvSpPr txBox="1"/>
          <p:nvPr/>
        </p:nvSpPr>
        <p:spPr>
          <a:xfrm>
            <a:off x="4567878" y="3280429"/>
            <a:ext cx="4454626" cy="2255345"/>
          </a:xfrm>
          <a:prstGeom prst="rect">
            <a:avLst/>
          </a:prstGeom>
          <a:noFill/>
          <a:ln>
            <a:noFill/>
          </a:ln>
        </p:spPr>
        <p:txBody>
          <a:bodyPr spcFirstLastPara="1" wrap="square" lIns="82939" tIns="82939" rIns="82939" bIns="82939" anchor="t" anchorCtr="0">
            <a:noAutofit/>
          </a:bodyPr>
          <a:lstStyle/>
          <a:p>
            <a:r>
              <a:rPr lang="en-GB" sz="1996" dirty="0" err="1">
                <a:solidFill>
                  <a:schemeClr val="lt1"/>
                </a:solidFill>
                <a:latin typeface="Lexend"/>
                <a:ea typeface="Lexend"/>
                <a:cs typeface="Lexend"/>
                <a:sym typeface="Lexend"/>
              </a:rPr>
              <a:t>Jupyter</a:t>
            </a:r>
            <a:r>
              <a:rPr lang="en-GB" sz="1996" dirty="0">
                <a:solidFill>
                  <a:schemeClr val="lt1"/>
                </a:solidFill>
                <a:latin typeface="Lexend"/>
                <a:ea typeface="Lexend"/>
                <a:cs typeface="Lexend"/>
                <a:sym typeface="Lexend"/>
              </a:rPr>
              <a:t>: Variables allows us to keep track of variable values that have been stored in memory when our code runs.  Outputs and Debug Console offer some more advanced features that we won’t cover at the moment.</a:t>
            </a:r>
            <a:endParaRPr sz="1996"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D623EBEC-3607-B037-37C5-BEE27B3DE4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TotalTime>
  <Words>5808</Words>
  <Application>Microsoft Office PowerPoint</Application>
  <PresentationFormat>On-screen Show (4:3)</PresentationFormat>
  <Paragraphs>392</Paragraphs>
  <Slides>80</Slides>
  <Notes>74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Lexend</vt:lpstr>
      <vt:lpstr>Lexend Black</vt:lpstr>
      <vt:lpstr>oxygen</vt:lpstr>
      <vt:lpstr>Office Theme</vt:lpstr>
      <vt:lpstr>Python Training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NHS SWL ICB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Training  </dc:title>
  <dc:creator>Sid Kumar (NHS South West London ICB)</dc:creator>
  <cp:lastModifiedBy>Sid Kumar (NHS South West London ICB)</cp:lastModifiedBy>
  <cp:revision>8</cp:revision>
  <dcterms:created xsi:type="dcterms:W3CDTF">2025-01-20T10:36:16Z</dcterms:created>
  <dcterms:modified xsi:type="dcterms:W3CDTF">2025-01-29T15:03:35Z</dcterms:modified>
</cp:coreProperties>
</file>